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6" r:id="rId2"/>
    <p:sldId id="370" r:id="rId3"/>
    <p:sldId id="357" r:id="rId4"/>
    <p:sldId id="290" r:id="rId5"/>
    <p:sldId id="543" r:id="rId6"/>
    <p:sldId id="551" r:id="rId7"/>
    <p:sldId id="552" r:id="rId8"/>
    <p:sldId id="553" r:id="rId9"/>
    <p:sldId id="261" r:id="rId10"/>
    <p:sldId id="262" r:id="rId11"/>
    <p:sldId id="263" r:id="rId12"/>
    <p:sldId id="264" r:id="rId13"/>
    <p:sldId id="265" r:id="rId14"/>
    <p:sldId id="279"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544" r:id="rId28"/>
    <p:sldId id="545" r:id="rId29"/>
    <p:sldId id="546" r:id="rId30"/>
    <p:sldId id="534" r:id="rId31"/>
    <p:sldId id="554" r:id="rId32"/>
    <p:sldId id="547" r:id="rId33"/>
    <p:sldId id="548" r:id="rId34"/>
    <p:sldId id="549" r:id="rId35"/>
    <p:sldId id="541" r:id="rId36"/>
    <p:sldId id="256" r:id="rId37"/>
    <p:sldId id="257" r:id="rId38"/>
    <p:sldId id="258" r:id="rId39"/>
    <p:sldId id="259" r:id="rId40"/>
    <p:sldId id="260" r:id="rId41"/>
    <p:sldId id="424" r:id="rId42"/>
    <p:sldId id="542" r:id="rId43"/>
    <p:sldId id="550" r:id="rId4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7"/>
    <p:restoredTop sz="94694"/>
  </p:normalViewPr>
  <p:slideViewPr>
    <p:cSldViewPr snapToGrid="0" snapToObjects="1">
      <p:cViewPr varScale="1">
        <p:scale>
          <a:sx n="128" d="100"/>
          <a:sy n="128" d="100"/>
        </p:scale>
        <p:origin x="2264" y="1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2" d="100"/>
          <a:sy n="82" d="100"/>
        </p:scale>
        <p:origin x="268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1D1A4F-6D32-4E42-83DD-0EA9AD0AE0A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027DF87-DD0A-B048-AF50-824C7B3F70F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5BC6689-5F4D-CC43-B963-DAEA3B255611}" type="datetimeFigureOut">
              <a:rPr lang="en-US" altLang="en-US"/>
              <a:pPr/>
              <a:t>2/14/20</a:t>
            </a:fld>
            <a:endParaRPr lang="en-US" altLang="en-US"/>
          </a:p>
        </p:txBody>
      </p:sp>
      <p:sp>
        <p:nvSpPr>
          <p:cNvPr id="4" name="Slide Image Placeholder 3">
            <a:extLst>
              <a:ext uri="{FF2B5EF4-FFF2-40B4-BE49-F238E27FC236}">
                <a16:creationId xmlns:a16="http://schemas.microsoft.com/office/drawing/2014/main" id="{72E82DED-8B43-D046-91AB-0A45A037F6D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F088A7D-5C62-C043-9C20-487D9BCB1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683364B-9626-4C4C-9A2F-96CEDFBB289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575935C-2E09-1749-97DE-90A1F3FC430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8406764-4F70-1645-8ED8-BF0FEE6500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2732B91-4877-DE4A-84DE-E03FCA459E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903CE39-5B1E-5147-8118-8889AAE02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BE089058-E982-CD4C-BEF1-3B9D23776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C2C9537-2BA7-7840-A20B-516B93CE8919}" type="slidenum">
              <a:rPr lang="ru-RU" altLang="en-US" sz="1200"/>
              <a:pPr/>
              <a:t>1</a:t>
            </a:fld>
            <a:endParaRPr lang="ru-RU"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a:p>
          <a:p>
            <a:pPr defTabSz="457175">
              <a:defRPr/>
            </a:pPr>
            <a:endParaRPr lang="en-US" baseline="0" dirty="0"/>
          </a:p>
        </p:txBody>
      </p:sp>
      <p:sp>
        <p:nvSpPr>
          <p:cNvPr id="4" name="Slide Number Placeholder 3"/>
          <p:cNvSpPr>
            <a:spLocks noGrp="1"/>
          </p:cNvSpPr>
          <p:nvPr>
            <p:ph type="sldNum" sz="quarter" idx="10"/>
          </p:nvPr>
        </p:nvSpPr>
        <p:spPr/>
        <p:txBody>
          <a:bodyPr/>
          <a:lstStyle/>
          <a:p>
            <a:fld id="{6863749D-37D4-BD48-9FAF-516609841790}" type="slidenum">
              <a:rPr lang="en-US" smtClean="0"/>
              <a:pPr/>
              <a:t>33</a:t>
            </a:fld>
            <a:endParaRPr lang="en-US" dirty="0"/>
          </a:p>
        </p:txBody>
      </p:sp>
    </p:spTree>
    <p:extLst>
      <p:ext uri="{BB962C8B-B14F-4D97-AF65-F5344CB8AC3E}">
        <p14:creationId xmlns:p14="http://schemas.microsoft.com/office/powerpoint/2010/main" val="122971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Line thickness is meant to represent edge weight</a:t>
            </a:r>
          </a:p>
        </p:txBody>
      </p:sp>
      <p:sp>
        <p:nvSpPr>
          <p:cNvPr id="4" name="Slide Number Placeholder 3"/>
          <p:cNvSpPr>
            <a:spLocks noGrp="1"/>
          </p:cNvSpPr>
          <p:nvPr>
            <p:ph type="sldNum" sz="quarter" idx="5"/>
          </p:nvPr>
        </p:nvSpPr>
        <p:spPr/>
        <p:txBody>
          <a:bodyPr/>
          <a:lstStyle/>
          <a:p>
            <a:fld id="{C8A75A65-0528-EF4D-813B-11952585C807}" type="slidenum">
              <a:rPr lang="en-US" smtClean="0"/>
              <a:t>36</a:t>
            </a:fld>
            <a:endParaRPr lang="en-US" dirty="0"/>
          </a:p>
        </p:txBody>
      </p:sp>
    </p:spTree>
    <p:extLst>
      <p:ext uri="{BB962C8B-B14F-4D97-AF65-F5344CB8AC3E}">
        <p14:creationId xmlns:p14="http://schemas.microsoft.com/office/powerpoint/2010/main" val="224122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line thickness is meant to represent edge weight.</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The purple arrows are intended to represent pulling and pushing.</a:t>
            </a:r>
          </a:p>
          <a:p>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All pairs in diagram do push/pull but we only show SOME of the arrows to avoid over cluttering</a:t>
            </a:r>
          </a:p>
          <a:p>
            <a:endParaRPr lang="en-US" sz="12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C8A75A65-0528-EF4D-813B-11952585C807}" type="slidenum">
              <a:rPr lang="en-US" smtClean="0"/>
              <a:t>37</a:t>
            </a:fld>
            <a:endParaRPr lang="en-US" dirty="0"/>
          </a:p>
        </p:txBody>
      </p:sp>
    </p:spTree>
    <p:extLst>
      <p:ext uri="{BB962C8B-B14F-4D97-AF65-F5344CB8AC3E}">
        <p14:creationId xmlns:p14="http://schemas.microsoft.com/office/powerpoint/2010/main" val="231513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supervised diagrams, circle color is supposed to represent the cluster identifiers. So the line thickness between the middle red and green dots got reduced. In the optimization diagram, they are pictured as pushing on each other, but they would pull a little bit too. Just a lot less than before.</a:t>
            </a:r>
          </a:p>
          <a:p>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8A75A65-0528-EF4D-813B-11952585C807}" type="slidenum">
              <a:rPr lang="en-US" smtClean="0"/>
              <a:t>38</a:t>
            </a:fld>
            <a:endParaRPr lang="en-US" dirty="0"/>
          </a:p>
        </p:txBody>
      </p:sp>
    </p:spTree>
    <p:extLst>
      <p:ext uri="{BB962C8B-B14F-4D97-AF65-F5344CB8AC3E}">
        <p14:creationId xmlns:p14="http://schemas.microsoft.com/office/powerpoint/2010/main" val="270982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because stars are training data and circles are test data, lines can only ever appear between stars and circles.</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The fact that “move_other” is false in template-applying is represented in the optimization diagram by the fact that purple arrows only appear next to circles, not stars.</a:t>
            </a:r>
          </a:p>
          <a:p>
            <a:endParaRPr lang="en-US" dirty="0"/>
          </a:p>
        </p:txBody>
      </p:sp>
      <p:sp>
        <p:nvSpPr>
          <p:cNvPr id="4" name="Slide Number Placeholder 3"/>
          <p:cNvSpPr>
            <a:spLocks noGrp="1"/>
          </p:cNvSpPr>
          <p:nvPr>
            <p:ph type="sldNum" sz="quarter" idx="5"/>
          </p:nvPr>
        </p:nvSpPr>
        <p:spPr/>
        <p:txBody>
          <a:bodyPr/>
          <a:lstStyle/>
          <a:p>
            <a:fld id="{C8A75A65-0528-EF4D-813B-11952585C807}" type="slidenum">
              <a:rPr lang="en-US" smtClean="0"/>
              <a:t>39</a:t>
            </a:fld>
            <a:endParaRPr lang="en-US" dirty="0"/>
          </a:p>
        </p:txBody>
      </p:sp>
    </p:spTree>
    <p:extLst>
      <p:ext uri="{BB962C8B-B14F-4D97-AF65-F5344CB8AC3E}">
        <p14:creationId xmlns:p14="http://schemas.microsoft.com/office/powerpoint/2010/main" val="407006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a:p>
          <a:p>
            <a:pPr defTabSz="457175">
              <a:defRPr/>
            </a:pPr>
            <a:endParaRPr lang="en-US" baseline="0" dirty="0"/>
          </a:p>
        </p:txBody>
      </p:sp>
      <p:sp>
        <p:nvSpPr>
          <p:cNvPr id="4" name="Slide Number Placeholder 3"/>
          <p:cNvSpPr>
            <a:spLocks noGrp="1"/>
          </p:cNvSpPr>
          <p:nvPr>
            <p:ph type="sldNum" sz="quarter" idx="10"/>
          </p:nvPr>
        </p:nvSpPr>
        <p:spPr/>
        <p:txBody>
          <a:bodyPr/>
          <a:lstStyle/>
          <a:p>
            <a:fld id="{6863749D-37D4-BD48-9FAF-516609841790}" type="slidenum">
              <a:rPr lang="en-US" smtClean="0"/>
              <a:pPr/>
              <a:t>41</a:t>
            </a:fld>
            <a:endParaRPr lang="en-US" dirty="0"/>
          </a:p>
        </p:txBody>
      </p:sp>
    </p:spTree>
    <p:extLst>
      <p:ext uri="{BB962C8B-B14F-4D97-AF65-F5344CB8AC3E}">
        <p14:creationId xmlns:p14="http://schemas.microsoft.com/office/powerpoint/2010/main" val="256284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495B3-BFD8-C241-8FFF-06A9CFF5C507}" type="slidenum">
              <a:rPr lang="en-US" smtClean="0"/>
              <a:t>43</a:t>
            </a:fld>
            <a:endParaRPr lang="en-US" dirty="0"/>
          </a:p>
        </p:txBody>
      </p:sp>
    </p:spTree>
    <p:extLst>
      <p:ext uri="{BB962C8B-B14F-4D97-AF65-F5344CB8AC3E}">
        <p14:creationId xmlns:p14="http://schemas.microsoft.com/office/powerpoint/2010/main" val="300013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4BDE2C4E-8210-4C40-BFF0-A2FD1DF59E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88489C70-3524-054B-AC35-412C9876A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a:ea typeface="ＭＳ Ｐゴシック" panose="020B0600070205080204" pitchFamily="34" charset="-128"/>
            </a:endParaRPr>
          </a:p>
          <a:p>
            <a:pPr defTabSz="455613" eaLnBrk="1" hangingPunct="1">
              <a:spcBef>
                <a:spcPct val="0"/>
              </a:spcBef>
            </a:pPr>
            <a:r>
              <a:rPr lang="en-US" altLang="en-US">
                <a:ea typeface="ＭＳ Ｐゴシック" panose="020B0600070205080204" pitchFamily="34" charset="-128"/>
              </a:rPr>
              <a:t>AutoGate was released around 4 years ago.</a:t>
            </a:r>
          </a:p>
          <a:p>
            <a:pPr defTabSz="455613" eaLnBrk="1" hangingPunct="1">
              <a:spcBef>
                <a:spcPct val="0"/>
              </a:spcBef>
            </a:pPr>
            <a:r>
              <a:rPr lang="en-US" altLang="en-US">
                <a:ea typeface="ＭＳ Ｐゴシック" panose="020B0600070205080204" pitchFamily="34" charset="-128"/>
              </a:rPr>
              <a:t>It</a:t>
            </a:r>
            <a:r>
              <a:rPr lang="ja-JP" altLang="en-US">
                <a:ea typeface="ＭＳ Ｐゴシック" panose="020B0600070205080204" pitchFamily="34" charset="-128"/>
              </a:rPr>
              <a:t>’</a:t>
            </a:r>
            <a:r>
              <a:rPr lang="en-US" altLang="ja-JP">
                <a:ea typeface="ＭＳ Ｐゴシック" panose="020B0600070205080204" pitchFamily="34" charset="-128"/>
              </a:rPr>
              <a:t>s major value proposition is that it provides novel automation for the main tasks of flow analysis.</a:t>
            </a:r>
          </a:p>
          <a:p>
            <a:pPr defTabSz="455613" eaLnBrk="1" hangingPunct="1">
              <a:spcBef>
                <a:spcPct val="0"/>
              </a:spcBef>
            </a:pPr>
            <a:r>
              <a:rPr lang="en-US" altLang="en-US">
                <a:ea typeface="ＭＳ Ｐゴシック" panose="020B0600070205080204" pitchFamily="34" charset="-128"/>
              </a:rPr>
              <a:t>It</a:t>
            </a:r>
            <a:r>
              <a:rPr lang="ja-JP" altLang="en-US">
                <a:ea typeface="ＭＳ Ｐゴシック" panose="020B0600070205080204" pitchFamily="34" charset="-128"/>
              </a:rPr>
              <a:t>’</a:t>
            </a:r>
            <a:r>
              <a:rPr lang="en-US" altLang="ja-JP">
                <a:ea typeface="ＭＳ Ｐゴシック" panose="020B0600070205080204" pitchFamily="34" charset="-128"/>
              </a:rPr>
              <a:t>s major limitation is that being semi-supervised, full automation only occurs after some guidance.</a:t>
            </a:r>
          </a:p>
          <a:p>
            <a:pPr defTabSz="455613" eaLnBrk="1" hangingPunct="1">
              <a:spcBef>
                <a:spcPct val="0"/>
              </a:spcBef>
            </a:pPr>
            <a:r>
              <a:rPr lang="en-US" altLang="en-US">
                <a:ea typeface="ＭＳ Ｐゴシック" panose="020B0600070205080204" pitchFamily="34" charset="-128"/>
              </a:rPr>
              <a:t>While this is less guidance than conventional manual gating, it must be refreshed when you expect non neglible variance in samples or gating.</a:t>
            </a:r>
          </a:p>
          <a:p>
            <a:pPr defTabSz="455613" eaLnBrk="1" hangingPunct="1">
              <a:spcBef>
                <a:spcPct val="0"/>
              </a:spcBef>
            </a:pPr>
            <a:endParaRPr lang="en-US" altLang="en-US">
              <a:ea typeface="ＭＳ Ｐゴシック" panose="020B0600070205080204" pitchFamily="34" charset="-128"/>
            </a:endParaRPr>
          </a:p>
          <a:p>
            <a:pPr lvl="2" defTabSz="455613" eaLnBrk="1" hangingPunct="1">
              <a:spcBef>
                <a:spcPct val="0"/>
              </a:spcBef>
            </a:pPr>
            <a:r>
              <a:rPr lang="en-US" altLang="en-US">
                <a:ea typeface="ＭＳ Ｐゴシック" panose="020B0600070205080204" pitchFamily="34" charset="-128"/>
              </a:rPr>
              <a:t>User must </a:t>
            </a:r>
          </a:p>
          <a:p>
            <a:pPr lvl="3" defTabSz="455613" eaLnBrk="1" hangingPunct="1">
              <a:spcBef>
                <a:spcPct val="0"/>
              </a:spcBef>
            </a:pPr>
            <a:r>
              <a:rPr lang="en-US" altLang="en-US">
                <a:ea typeface="ＭＳ Ｐゴシック" panose="020B0600070205080204" pitchFamily="34" charset="-128"/>
              </a:rPr>
              <a:t>Specific sample types and labels for compensation and biexponential</a:t>
            </a:r>
          </a:p>
          <a:p>
            <a:pPr lvl="3" defTabSz="455613" eaLnBrk="1" hangingPunct="1">
              <a:spcBef>
                <a:spcPct val="0"/>
              </a:spcBef>
            </a:pPr>
            <a:r>
              <a:rPr lang="en-US" altLang="en-US">
                <a:ea typeface="ＭＳ Ｐゴシック" panose="020B0600070205080204" pitchFamily="34" charset="-128"/>
              </a:rPr>
              <a:t>Guide the construction of a 2D gating hierarchy</a:t>
            </a:r>
          </a:p>
          <a:p>
            <a:pPr lvl="4" defTabSz="455613" eaLnBrk="1" hangingPunct="1">
              <a:spcBef>
                <a:spcPct val="0"/>
              </a:spcBef>
            </a:pPr>
            <a:r>
              <a:rPr lang="en-US" altLang="en-US">
                <a:ea typeface="ＭＳ Ｐゴシック" panose="020B0600070205080204" pitchFamily="34" charset="-128"/>
              </a:rPr>
              <a:t>What 2 parameters to use for each level of the hierarchy?</a:t>
            </a:r>
          </a:p>
          <a:p>
            <a:pPr lvl="4" defTabSz="455613" eaLnBrk="1" hangingPunct="1">
              <a:spcBef>
                <a:spcPct val="0"/>
              </a:spcBef>
            </a:pPr>
            <a:r>
              <a:rPr lang="en-US" altLang="en-US">
                <a:ea typeface="ＭＳ Ｐゴシック" panose="020B0600070205080204" pitchFamily="34" charset="-128"/>
              </a:rPr>
              <a:t>Which one or more clusters to use for the next level?</a:t>
            </a:r>
          </a:p>
          <a:p>
            <a:pPr defTabSz="455613"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409D2274-E6E7-AE4B-AD90-F54F276089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CDEC7D37-0F0E-854D-BA4A-982F8AEAB580}"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2E909B87-E3E2-9643-A307-95F87794E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502600A5-AFBB-0247-A48C-815C71FC40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endParaRPr lang="en-US" altLang="en-US">
              <a:ea typeface="ＭＳ Ｐゴシック" panose="020B0600070205080204" pitchFamily="34" charset="-128"/>
            </a:endParaRPr>
          </a:p>
          <a:p>
            <a:pPr defTabSz="455613" eaLnBrk="1" hangingPunct="1">
              <a:spcBef>
                <a:spcPct val="0"/>
              </a:spcBef>
            </a:pP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1AEAC7B6-AEC6-EF40-945F-23AE5C6C93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C20C9D9-2740-DF42-BFCF-7004052EA9B7}" type="slidenum">
              <a:rPr lang="en-US" altLang="en-US" sz="120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2732B91-4877-DE4A-84DE-E03FCA459E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903CE39-5B1E-5147-8118-8889AAE02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BE089058-E982-CD4C-BEF1-3B9D23776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C2C9537-2BA7-7840-A20B-516B93CE8919}" type="slidenum">
              <a:rPr lang="ru-RU" altLang="en-US" sz="1200"/>
              <a:pPr/>
              <a:t>5</a:t>
            </a:fld>
            <a:endParaRPr lang="ru-RU" altLang="en-US" sz="1200"/>
          </a:p>
        </p:txBody>
      </p:sp>
    </p:spTree>
    <p:extLst>
      <p:ext uri="{BB962C8B-B14F-4D97-AF65-F5344CB8AC3E}">
        <p14:creationId xmlns:p14="http://schemas.microsoft.com/office/powerpoint/2010/main" val="272545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2732B91-4877-DE4A-84DE-E03FCA459E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903CE39-5B1E-5147-8118-8889AAE022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BE089058-E982-CD4C-BEF1-3B9D23776E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C2C9537-2BA7-7840-A20B-516B93CE8919}" type="slidenum">
              <a:rPr lang="ru-RU" altLang="en-US" sz="1200"/>
              <a:pPr/>
              <a:t>27</a:t>
            </a:fld>
            <a:endParaRPr lang="ru-RU" altLang="en-US" sz="1200"/>
          </a:p>
        </p:txBody>
      </p:sp>
    </p:spTree>
    <p:extLst>
      <p:ext uri="{BB962C8B-B14F-4D97-AF65-F5344CB8AC3E}">
        <p14:creationId xmlns:p14="http://schemas.microsoft.com/office/powerpoint/2010/main" val="202315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a:p>
          <a:p>
            <a:pPr defTabSz="457175">
              <a:defRPr/>
            </a:pPr>
            <a:endParaRPr lang="en-US" baseline="0" dirty="0"/>
          </a:p>
        </p:txBody>
      </p:sp>
      <p:sp>
        <p:nvSpPr>
          <p:cNvPr id="4" name="Slide Number Placeholder 3"/>
          <p:cNvSpPr>
            <a:spLocks noGrp="1"/>
          </p:cNvSpPr>
          <p:nvPr>
            <p:ph type="sldNum" sz="quarter" idx="10"/>
          </p:nvPr>
        </p:nvSpPr>
        <p:spPr/>
        <p:txBody>
          <a:bodyPr/>
          <a:lstStyle/>
          <a:p>
            <a:fld id="{6863749D-37D4-BD48-9FAF-516609841790}" type="slidenum">
              <a:rPr lang="en-US" smtClean="0"/>
              <a:pPr/>
              <a:t>28</a:t>
            </a:fld>
            <a:endParaRPr lang="en-US" dirty="0"/>
          </a:p>
        </p:txBody>
      </p:sp>
    </p:spTree>
    <p:extLst>
      <p:ext uri="{BB962C8B-B14F-4D97-AF65-F5344CB8AC3E}">
        <p14:creationId xmlns:p14="http://schemas.microsoft.com/office/powerpoint/2010/main" val="21723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a:p>
          <a:p>
            <a:pPr defTabSz="457175">
              <a:defRPr/>
            </a:pPr>
            <a:endParaRPr lang="en-US" baseline="0" dirty="0"/>
          </a:p>
        </p:txBody>
      </p:sp>
      <p:sp>
        <p:nvSpPr>
          <p:cNvPr id="4" name="Slide Number Placeholder 3"/>
          <p:cNvSpPr>
            <a:spLocks noGrp="1"/>
          </p:cNvSpPr>
          <p:nvPr>
            <p:ph type="sldNum" sz="quarter" idx="10"/>
          </p:nvPr>
        </p:nvSpPr>
        <p:spPr/>
        <p:txBody>
          <a:bodyPr/>
          <a:lstStyle/>
          <a:p>
            <a:fld id="{6863749D-37D4-BD48-9FAF-516609841790}" type="slidenum">
              <a:rPr lang="en-US" smtClean="0"/>
              <a:pPr/>
              <a:t>29</a:t>
            </a:fld>
            <a:endParaRPr lang="en-US" dirty="0"/>
          </a:p>
        </p:txBody>
      </p:sp>
    </p:spTree>
    <p:extLst>
      <p:ext uri="{BB962C8B-B14F-4D97-AF65-F5344CB8AC3E}">
        <p14:creationId xmlns:p14="http://schemas.microsoft.com/office/powerpoint/2010/main" val="297430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a:p>
          <a:p>
            <a:pPr defTabSz="457175">
              <a:defRPr/>
            </a:pPr>
            <a:endParaRPr lang="en-US" baseline="0" dirty="0"/>
          </a:p>
        </p:txBody>
      </p:sp>
      <p:sp>
        <p:nvSpPr>
          <p:cNvPr id="4" name="Slide Number Placeholder 3"/>
          <p:cNvSpPr>
            <a:spLocks noGrp="1"/>
          </p:cNvSpPr>
          <p:nvPr>
            <p:ph type="sldNum" sz="quarter" idx="10"/>
          </p:nvPr>
        </p:nvSpPr>
        <p:spPr/>
        <p:txBody>
          <a:bodyPr/>
          <a:lstStyle/>
          <a:p>
            <a:fld id="{6863749D-37D4-BD48-9FAF-516609841790}" type="slidenum">
              <a:rPr lang="en-US" smtClean="0"/>
              <a:pPr/>
              <a:t>30</a:t>
            </a:fld>
            <a:endParaRPr lang="en-US" dirty="0"/>
          </a:p>
        </p:txBody>
      </p:sp>
    </p:spTree>
    <p:extLst>
      <p:ext uri="{BB962C8B-B14F-4D97-AF65-F5344CB8AC3E}">
        <p14:creationId xmlns:p14="http://schemas.microsoft.com/office/powerpoint/2010/main" val="233624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endParaRPr lang="en-US" baseline="0" dirty="0"/>
          </a:p>
          <a:p>
            <a:pPr defTabSz="457175">
              <a:defRPr/>
            </a:pPr>
            <a:endParaRPr lang="en-US" baseline="0" dirty="0"/>
          </a:p>
        </p:txBody>
      </p:sp>
      <p:sp>
        <p:nvSpPr>
          <p:cNvPr id="4" name="Slide Number Placeholder 3"/>
          <p:cNvSpPr>
            <a:spLocks noGrp="1"/>
          </p:cNvSpPr>
          <p:nvPr>
            <p:ph type="sldNum" sz="quarter" idx="10"/>
          </p:nvPr>
        </p:nvSpPr>
        <p:spPr/>
        <p:txBody>
          <a:bodyPr/>
          <a:lstStyle/>
          <a:p>
            <a:fld id="{6863749D-37D4-BD48-9FAF-516609841790}" type="slidenum">
              <a:rPr lang="en-US" smtClean="0"/>
              <a:pPr/>
              <a:t>32</a:t>
            </a:fld>
            <a:endParaRPr lang="en-US" dirty="0"/>
          </a:p>
        </p:txBody>
      </p:sp>
    </p:spTree>
    <p:extLst>
      <p:ext uri="{BB962C8B-B14F-4D97-AF65-F5344CB8AC3E}">
        <p14:creationId xmlns:p14="http://schemas.microsoft.com/office/powerpoint/2010/main" val="1243959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98B60EA-C8B9-474D-9015-D446FF4D291F}"/>
              </a:ext>
            </a:extLst>
          </p:cNvPr>
          <p:cNvSpPr>
            <a:spLocks noGrp="1"/>
          </p:cNvSpPr>
          <p:nvPr>
            <p:ph type="dt" sz="half" idx="10"/>
          </p:nvPr>
        </p:nvSpPr>
        <p:spPr/>
        <p:txBody>
          <a:bodyPr/>
          <a:lstStyle>
            <a:lvl1pPr>
              <a:defRPr/>
            </a:lvl1pPr>
          </a:lstStyle>
          <a:p>
            <a:fld id="{2182B1AD-328D-2A49-80B7-A8FBD6873402}" type="datetimeFigureOut">
              <a:rPr lang="en-US" altLang="en-US"/>
              <a:pPr/>
              <a:t>2/14/20</a:t>
            </a:fld>
            <a:endParaRPr lang="en-US" altLang="en-US"/>
          </a:p>
        </p:txBody>
      </p:sp>
      <p:sp>
        <p:nvSpPr>
          <p:cNvPr id="5" name="Footer Placeholder 4">
            <a:extLst>
              <a:ext uri="{FF2B5EF4-FFF2-40B4-BE49-F238E27FC236}">
                <a16:creationId xmlns:a16="http://schemas.microsoft.com/office/drawing/2014/main" id="{F3A1D308-8061-9349-92B1-DA5FA11A84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A2F97F-F9BF-474D-B013-99B90385DA18}"/>
              </a:ext>
            </a:extLst>
          </p:cNvPr>
          <p:cNvSpPr>
            <a:spLocks noGrp="1"/>
          </p:cNvSpPr>
          <p:nvPr>
            <p:ph type="sldNum" sz="quarter" idx="12"/>
          </p:nvPr>
        </p:nvSpPr>
        <p:spPr/>
        <p:txBody>
          <a:bodyPr/>
          <a:lstStyle>
            <a:lvl1pPr>
              <a:defRPr/>
            </a:lvl1pPr>
          </a:lstStyle>
          <a:p>
            <a:fld id="{D57894B7-6E3F-684F-88C8-E67A0682C76F}" type="slidenum">
              <a:rPr lang="en-US" altLang="en-US"/>
              <a:pPr/>
              <a:t>‹#›</a:t>
            </a:fld>
            <a:endParaRPr lang="en-US" altLang="en-US"/>
          </a:p>
        </p:txBody>
      </p:sp>
    </p:spTree>
    <p:extLst>
      <p:ext uri="{BB962C8B-B14F-4D97-AF65-F5344CB8AC3E}">
        <p14:creationId xmlns:p14="http://schemas.microsoft.com/office/powerpoint/2010/main" val="78832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496588-141D-6442-A738-C36DF1479986}"/>
              </a:ext>
            </a:extLst>
          </p:cNvPr>
          <p:cNvSpPr>
            <a:spLocks noGrp="1"/>
          </p:cNvSpPr>
          <p:nvPr>
            <p:ph type="dt" sz="half" idx="10"/>
          </p:nvPr>
        </p:nvSpPr>
        <p:spPr/>
        <p:txBody>
          <a:bodyPr/>
          <a:lstStyle>
            <a:lvl1pPr>
              <a:defRPr/>
            </a:lvl1pPr>
          </a:lstStyle>
          <a:p>
            <a:fld id="{85A99778-B3DF-5945-8D76-FF268D60D43F}" type="datetimeFigureOut">
              <a:rPr lang="en-US" altLang="en-US"/>
              <a:pPr/>
              <a:t>2/14/20</a:t>
            </a:fld>
            <a:endParaRPr lang="en-US" altLang="en-US"/>
          </a:p>
        </p:txBody>
      </p:sp>
      <p:sp>
        <p:nvSpPr>
          <p:cNvPr id="6" name="Footer Placeholder 4">
            <a:extLst>
              <a:ext uri="{FF2B5EF4-FFF2-40B4-BE49-F238E27FC236}">
                <a16:creationId xmlns:a16="http://schemas.microsoft.com/office/drawing/2014/main" id="{71B0F70B-F19B-1C4A-B985-3DEE13DCCF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AECADA-99F6-394D-81F6-BAA9BEEC2507}"/>
              </a:ext>
            </a:extLst>
          </p:cNvPr>
          <p:cNvSpPr>
            <a:spLocks noGrp="1"/>
          </p:cNvSpPr>
          <p:nvPr>
            <p:ph type="sldNum" sz="quarter" idx="12"/>
          </p:nvPr>
        </p:nvSpPr>
        <p:spPr/>
        <p:txBody>
          <a:bodyPr/>
          <a:lstStyle>
            <a:lvl1pPr>
              <a:defRPr/>
            </a:lvl1pPr>
          </a:lstStyle>
          <a:p>
            <a:fld id="{70C1564E-C9F4-7D41-8628-F0FD80695AAA}" type="slidenum">
              <a:rPr lang="en-US" altLang="en-US"/>
              <a:pPr/>
              <a:t>‹#›</a:t>
            </a:fld>
            <a:endParaRPr lang="en-US" altLang="en-US"/>
          </a:p>
        </p:txBody>
      </p:sp>
    </p:spTree>
    <p:extLst>
      <p:ext uri="{BB962C8B-B14F-4D97-AF65-F5344CB8AC3E}">
        <p14:creationId xmlns:p14="http://schemas.microsoft.com/office/powerpoint/2010/main" val="415011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58FF3-29D1-2940-9A90-70EC317E2091}"/>
              </a:ext>
            </a:extLst>
          </p:cNvPr>
          <p:cNvSpPr>
            <a:spLocks noGrp="1"/>
          </p:cNvSpPr>
          <p:nvPr>
            <p:ph type="dt" sz="half" idx="10"/>
          </p:nvPr>
        </p:nvSpPr>
        <p:spPr/>
        <p:txBody>
          <a:bodyPr/>
          <a:lstStyle>
            <a:lvl1pPr>
              <a:defRPr/>
            </a:lvl1pPr>
          </a:lstStyle>
          <a:p>
            <a:fld id="{F05D6CE1-DB37-B64D-A1BA-73185C62625B}" type="datetimeFigureOut">
              <a:rPr lang="en-US" altLang="en-US"/>
              <a:pPr/>
              <a:t>2/14/20</a:t>
            </a:fld>
            <a:endParaRPr lang="en-US" altLang="en-US"/>
          </a:p>
        </p:txBody>
      </p:sp>
      <p:sp>
        <p:nvSpPr>
          <p:cNvPr id="5" name="Footer Placeholder 4">
            <a:extLst>
              <a:ext uri="{FF2B5EF4-FFF2-40B4-BE49-F238E27FC236}">
                <a16:creationId xmlns:a16="http://schemas.microsoft.com/office/drawing/2014/main" id="{8FA1B97F-8785-A64A-95BF-E2284D2569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5C1870-3F96-2249-89C1-C634D1DC0F90}"/>
              </a:ext>
            </a:extLst>
          </p:cNvPr>
          <p:cNvSpPr>
            <a:spLocks noGrp="1"/>
          </p:cNvSpPr>
          <p:nvPr>
            <p:ph type="sldNum" sz="quarter" idx="12"/>
          </p:nvPr>
        </p:nvSpPr>
        <p:spPr/>
        <p:txBody>
          <a:bodyPr/>
          <a:lstStyle>
            <a:lvl1pPr>
              <a:defRPr/>
            </a:lvl1pPr>
          </a:lstStyle>
          <a:p>
            <a:fld id="{66FF79B7-59CA-8840-A27D-3E86FDE45D31}" type="slidenum">
              <a:rPr lang="en-US" altLang="en-US"/>
              <a:pPr/>
              <a:t>‹#›</a:t>
            </a:fld>
            <a:endParaRPr lang="en-US" altLang="en-US"/>
          </a:p>
        </p:txBody>
      </p:sp>
    </p:spTree>
    <p:extLst>
      <p:ext uri="{BB962C8B-B14F-4D97-AF65-F5344CB8AC3E}">
        <p14:creationId xmlns:p14="http://schemas.microsoft.com/office/powerpoint/2010/main" val="323308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BBE85-EAF6-A145-992B-95F58B31EEA6}"/>
              </a:ext>
            </a:extLst>
          </p:cNvPr>
          <p:cNvSpPr>
            <a:spLocks noGrp="1"/>
          </p:cNvSpPr>
          <p:nvPr>
            <p:ph type="dt" sz="half" idx="10"/>
          </p:nvPr>
        </p:nvSpPr>
        <p:spPr/>
        <p:txBody>
          <a:bodyPr/>
          <a:lstStyle>
            <a:lvl1pPr>
              <a:defRPr/>
            </a:lvl1pPr>
          </a:lstStyle>
          <a:p>
            <a:fld id="{A4F705C6-077A-FA41-AF7B-DC0BF1EB8F09}" type="datetimeFigureOut">
              <a:rPr lang="en-US" altLang="en-US"/>
              <a:pPr/>
              <a:t>2/14/20</a:t>
            </a:fld>
            <a:endParaRPr lang="en-US" altLang="en-US"/>
          </a:p>
        </p:txBody>
      </p:sp>
      <p:sp>
        <p:nvSpPr>
          <p:cNvPr id="5" name="Footer Placeholder 4">
            <a:extLst>
              <a:ext uri="{FF2B5EF4-FFF2-40B4-BE49-F238E27FC236}">
                <a16:creationId xmlns:a16="http://schemas.microsoft.com/office/drawing/2014/main" id="{F8F3E9A0-D2EC-784D-BD7B-2B69DB43A9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7D28F9-3435-E64F-9CFD-5E242ABF8B7D}"/>
              </a:ext>
            </a:extLst>
          </p:cNvPr>
          <p:cNvSpPr>
            <a:spLocks noGrp="1"/>
          </p:cNvSpPr>
          <p:nvPr>
            <p:ph type="sldNum" sz="quarter" idx="12"/>
          </p:nvPr>
        </p:nvSpPr>
        <p:spPr/>
        <p:txBody>
          <a:bodyPr/>
          <a:lstStyle>
            <a:lvl1pPr>
              <a:defRPr/>
            </a:lvl1pPr>
          </a:lstStyle>
          <a:p>
            <a:fld id="{EE7C9BEF-D3A3-1647-8C95-93EA1D719A91}" type="slidenum">
              <a:rPr lang="en-US" altLang="en-US"/>
              <a:pPr/>
              <a:t>‹#›</a:t>
            </a:fld>
            <a:endParaRPr lang="en-US" altLang="en-US"/>
          </a:p>
        </p:txBody>
      </p:sp>
    </p:spTree>
    <p:extLst>
      <p:ext uri="{BB962C8B-B14F-4D97-AF65-F5344CB8AC3E}">
        <p14:creationId xmlns:p14="http://schemas.microsoft.com/office/powerpoint/2010/main" val="215385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CA" sz="3991"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457172" y="1604841"/>
            <a:ext cx="8228763" cy="3977484"/>
          </a:xfrm>
          <a:prstGeom prst="rect">
            <a:avLst/>
          </a:prstGeom>
        </p:spPr>
        <p:txBody>
          <a:bodyPr lIns="0" tIns="0" rIns="0" bIns="0" anchor="ctr"/>
          <a:lstStyle/>
          <a:p>
            <a:pPr algn="ctr"/>
            <a:endParaRPr lang="en-CA"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49114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273352"/>
            <a:ext cx="8228763" cy="1145009"/>
          </a:xfrm>
          <a:prstGeom prst="rect">
            <a:avLst/>
          </a:prstGeom>
        </p:spPr>
        <p:txBody>
          <a:bodyPr lIns="0" tIns="0" rIns="0" bIns="0" anchor="ctr"/>
          <a:lstStyle/>
          <a:p>
            <a:pPr algn="ctr"/>
            <a:endParaRPr lang="en-CA" sz="3991"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172" y="1604841"/>
            <a:ext cx="8228763" cy="3977484"/>
          </a:xfrm>
          <a:prstGeom prst="rect">
            <a:avLst/>
          </a:prstGeom>
        </p:spPr>
        <p:txBody>
          <a:bodyPr lIns="0" tIns="0" rIns="0" bIns="0"/>
          <a:lstStyle/>
          <a:p>
            <a:endParaRPr lang="en-CA"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80652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0EDBF-83E0-3647-AA1F-FDDD715FA688}"/>
              </a:ext>
            </a:extLst>
          </p:cNvPr>
          <p:cNvSpPr>
            <a:spLocks noGrp="1"/>
          </p:cNvSpPr>
          <p:nvPr>
            <p:ph type="dt" sz="half" idx="10"/>
          </p:nvPr>
        </p:nvSpPr>
        <p:spPr/>
        <p:txBody>
          <a:bodyPr/>
          <a:lstStyle>
            <a:lvl1pPr>
              <a:defRPr/>
            </a:lvl1pPr>
          </a:lstStyle>
          <a:p>
            <a:fld id="{9B61D47B-EA88-5E47-B640-C63E409E3D7C}" type="datetimeFigureOut">
              <a:rPr lang="en-US" altLang="en-US"/>
              <a:pPr/>
              <a:t>2/14/20</a:t>
            </a:fld>
            <a:endParaRPr lang="en-US" altLang="en-US"/>
          </a:p>
        </p:txBody>
      </p:sp>
      <p:sp>
        <p:nvSpPr>
          <p:cNvPr id="5" name="Footer Placeholder 4">
            <a:extLst>
              <a:ext uri="{FF2B5EF4-FFF2-40B4-BE49-F238E27FC236}">
                <a16:creationId xmlns:a16="http://schemas.microsoft.com/office/drawing/2014/main" id="{1D6AB515-67A5-FA48-AC1A-5249E0DD86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0573DE-9EC5-924A-8395-CCFE76ACEEAE}"/>
              </a:ext>
            </a:extLst>
          </p:cNvPr>
          <p:cNvSpPr>
            <a:spLocks noGrp="1"/>
          </p:cNvSpPr>
          <p:nvPr>
            <p:ph type="sldNum" sz="quarter" idx="12"/>
          </p:nvPr>
        </p:nvSpPr>
        <p:spPr/>
        <p:txBody>
          <a:bodyPr/>
          <a:lstStyle>
            <a:lvl1pPr>
              <a:defRPr/>
            </a:lvl1pPr>
          </a:lstStyle>
          <a:p>
            <a:fld id="{2956A9CD-77DA-894B-A09B-E1A5FDC1FBEC}" type="slidenum">
              <a:rPr lang="en-US" altLang="en-US"/>
              <a:pPr/>
              <a:t>‹#›</a:t>
            </a:fld>
            <a:endParaRPr lang="en-US" altLang="en-US"/>
          </a:p>
        </p:txBody>
      </p:sp>
    </p:spTree>
    <p:extLst>
      <p:ext uri="{BB962C8B-B14F-4D97-AF65-F5344CB8AC3E}">
        <p14:creationId xmlns:p14="http://schemas.microsoft.com/office/powerpoint/2010/main" val="48613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7C72C9-B982-4141-9B83-D2EC3747DE72}"/>
              </a:ext>
            </a:extLst>
          </p:cNvPr>
          <p:cNvSpPr>
            <a:spLocks noGrp="1"/>
          </p:cNvSpPr>
          <p:nvPr>
            <p:ph type="dt" sz="half" idx="10"/>
          </p:nvPr>
        </p:nvSpPr>
        <p:spPr/>
        <p:txBody>
          <a:bodyPr/>
          <a:lstStyle>
            <a:lvl1pPr>
              <a:defRPr/>
            </a:lvl1pPr>
          </a:lstStyle>
          <a:p>
            <a:fld id="{7A79CDA6-E63C-1748-9BC0-81B8AD23108D}" type="datetimeFigureOut">
              <a:rPr lang="en-US" altLang="en-US"/>
              <a:pPr/>
              <a:t>2/14/20</a:t>
            </a:fld>
            <a:endParaRPr lang="en-US" altLang="en-US"/>
          </a:p>
        </p:txBody>
      </p:sp>
      <p:sp>
        <p:nvSpPr>
          <p:cNvPr id="4" name="Footer Placeholder 4">
            <a:extLst>
              <a:ext uri="{FF2B5EF4-FFF2-40B4-BE49-F238E27FC236}">
                <a16:creationId xmlns:a16="http://schemas.microsoft.com/office/drawing/2014/main" id="{811432D6-0F6D-784A-9C14-7BC6D47A4A8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828CD98-B4F9-2246-92A0-5F87F803FFE9}"/>
              </a:ext>
            </a:extLst>
          </p:cNvPr>
          <p:cNvSpPr>
            <a:spLocks noGrp="1"/>
          </p:cNvSpPr>
          <p:nvPr>
            <p:ph type="sldNum" sz="quarter" idx="12"/>
          </p:nvPr>
        </p:nvSpPr>
        <p:spPr/>
        <p:txBody>
          <a:bodyPr/>
          <a:lstStyle>
            <a:lvl1pPr>
              <a:defRPr/>
            </a:lvl1pPr>
          </a:lstStyle>
          <a:p>
            <a:fld id="{7793C6EF-BDA5-6147-B0D8-3EC25AFBFFE1}" type="slidenum">
              <a:rPr lang="en-US" altLang="en-US"/>
              <a:pPr/>
              <a:t>‹#›</a:t>
            </a:fld>
            <a:endParaRPr lang="en-US" altLang="en-US"/>
          </a:p>
        </p:txBody>
      </p:sp>
    </p:spTree>
    <p:extLst>
      <p:ext uri="{BB962C8B-B14F-4D97-AF65-F5344CB8AC3E}">
        <p14:creationId xmlns:p14="http://schemas.microsoft.com/office/powerpoint/2010/main" val="319084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A0DD1B-BB0B-2846-8CA9-43B6D49988EC}"/>
              </a:ext>
            </a:extLst>
          </p:cNvPr>
          <p:cNvSpPr>
            <a:spLocks noGrp="1"/>
          </p:cNvSpPr>
          <p:nvPr>
            <p:ph type="dt" sz="half" idx="10"/>
          </p:nvPr>
        </p:nvSpPr>
        <p:spPr/>
        <p:txBody>
          <a:bodyPr/>
          <a:lstStyle>
            <a:lvl1pPr>
              <a:defRPr/>
            </a:lvl1pPr>
          </a:lstStyle>
          <a:p>
            <a:fld id="{40919512-B781-7A4A-92E6-C16882F42E1E}" type="datetimeFigureOut">
              <a:rPr lang="en-US" altLang="en-US"/>
              <a:pPr/>
              <a:t>2/14/20</a:t>
            </a:fld>
            <a:endParaRPr lang="en-US" altLang="en-US"/>
          </a:p>
        </p:txBody>
      </p:sp>
      <p:sp>
        <p:nvSpPr>
          <p:cNvPr id="5" name="Footer Placeholder 4">
            <a:extLst>
              <a:ext uri="{FF2B5EF4-FFF2-40B4-BE49-F238E27FC236}">
                <a16:creationId xmlns:a16="http://schemas.microsoft.com/office/drawing/2014/main" id="{056994CC-6794-6249-A3C6-3E1E7C43C3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9954BC-AE37-0F4B-A318-5ED92C5835B9}"/>
              </a:ext>
            </a:extLst>
          </p:cNvPr>
          <p:cNvSpPr>
            <a:spLocks noGrp="1"/>
          </p:cNvSpPr>
          <p:nvPr>
            <p:ph type="sldNum" sz="quarter" idx="12"/>
          </p:nvPr>
        </p:nvSpPr>
        <p:spPr/>
        <p:txBody>
          <a:bodyPr/>
          <a:lstStyle>
            <a:lvl1pPr>
              <a:defRPr/>
            </a:lvl1pPr>
          </a:lstStyle>
          <a:p>
            <a:fld id="{1049BE8A-8526-B844-B5DF-2DF7A1C9EDDB}" type="slidenum">
              <a:rPr lang="en-US" altLang="en-US"/>
              <a:pPr/>
              <a:t>‹#›</a:t>
            </a:fld>
            <a:endParaRPr lang="en-US" altLang="en-US"/>
          </a:p>
        </p:txBody>
      </p:sp>
    </p:spTree>
    <p:extLst>
      <p:ext uri="{BB962C8B-B14F-4D97-AF65-F5344CB8AC3E}">
        <p14:creationId xmlns:p14="http://schemas.microsoft.com/office/powerpoint/2010/main" val="328846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8704A9E-366D-D348-A729-5788467F1DC2}"/>
              </a:ext>
            </a:extLst>
          </p:cNvPr>
          <p:cNvSpPr>
            <a:spLocks noGrp="1"/>
          </p:cNvSpPr>
          <p:nvPr>
            <p:ph type="dt" sz="half" idx="10"/>
          </p:nvPr>
        </p:nvSpPr>
        <p:spPr/>
        <p:txBody>
          <a:bodyPr/>
          <a:lstStyle>
            <a:lvl1pPr>
              <a:defRPr/>
            </a:lvl1pPr>
          </a:lstStyle>
          <a:p>
            <a:fld id="{58FFCD79-0B28-5445-AE75-B165D8636DCF}" type="datetimeFigureOut">
              <a:rPr lang="en-US" altLang="en-US"/>
              <a:pPr/>
              <a:t>2/14/20</a:t>
            </a:fld>
            <a:endParaRPr lang="en-US" altLang="en-US"/>
          </a:p>
        </p:txBody>
      </p:sp>
      <p:sp>
        <p:nvSpPr>
          <p:cNvPr id="6" name="Footer Placeholder 4">
            <a:extLst>
              <a:ext uri="{FF2B5EF4-FFF2-40B4-BE49-F238E27FC236}">
                <a16:creationId xmlns:a16="http://schemas.microsoft.com/office/drawing/2014/main" id="{6454E004-112C-6C4C-9D16-1A5B91D8B7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B42D77-8858-F047-B818-4284CA700B80}"/>
              </a:ext>
            </a:extLst>
          </p:cNvPr>
          <p:cNvSpPr>
            <a:spLocks noGrp="1"/>
          </p:cNvSpPr>
          <p:nvPr>
            <p:ph type="sldNum" sz="quarter" idx="12"/>
          </p:nvPr>
        </p:nvSpPr>
        <p:spPr/>
        <p:txBody>
          <a:bodyPr/>
          <a:lstStyle>
            <a:lvl1pPr>
              <a:defRPr/>
            </a:lvl1pPr>
          </a:lstStyle>
          <a:p>
            <a:fld id="{5D951F99-D4D0-F14E-BC88-9C08A03C2EA5}" type="slidenum">
              <a:rPr lang="en-US" altLang="en-US"/>
              <a:pPr/>
              <a:t>‹#›</a:t>
            </a:fld>
            <a:endParaRPr lang="en-US" altLang="en-US"/>
          </a:p>
        </p:txBody>
      </p:sp>
    </p:spTree>
    <p:extLst>
      <p:ext uri="{BB962C8B-B14F-4D97-AF65-F5344CB8AC3E}">
        <p14:creationId xmlns:p14="http://schemas.microsoft.com/office/powerpoint/2010/main" val="300732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5CCD46-AF21-6F4A-99C2-546EB3E6412E}"/>
              </a:ext>
            </a:extLst>
          </p:cNvPr>
          <p:cNvSpPr>
            <a:spLocks noGrp="1"/>
          </p:cNvSpPr>
          <p:nvPr>
            <p:ph type="dt" sz="half" idx="10"/>
          </p:nvPr>
        </p:nvSpPr>
        <p:spPr/>
        <p:txBody>
          <a:bodyPr/>
          <a:lstStyle>
            <a:lvl1pPr>
              <a:defRPr/>
            </a:lvl1pPr>
          </a:lstStyle>
          <a:p>
            <a:fld id="{35E4FDCC-DC2B-8F48-8D3A-4ABFB5A83D99}" type="datetimeFigureOut">
              <a:rPr lang="en-US" altLang="en-US"/>
              <a:pPr/>
              <a:t>2/14/20</a:t>
            </a:fld>
            <a:endParaRPr lang="en-US" altLang="en-US"/>
          </a:p>
        </p:txBody>
      </p:sp>
      <p:sp>
        <p:nvSpPr>
          <p:cNvPr id="8" name="Footer Placeholder 4">
            <a:extLst>
              <a:ext uri="{FF2B5EF4-FFF2-40B4-BE49-F238E27FC236}">
                <a16:creationId xmlns:a16="http://schemas.microsoft.com/office/drawing/2014/main" id="{D7959829-7653-F34B-A2B8-546066D481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79F154B-0772-D44A-AEC8-A35455A950C6}"/>
              </a:ext>
            </a:extLst>
          </p:cNvPr>
          <p:cNvSpPr>
            <a:spLocks noGrp="1"/>
          </p:cNvSpPr>
          <p:nvPr>
            <p:ph type="sldNum" sz="quarter" idx="12"/>
          </p:nvPr>
        </p:nvSpPr>
        <p:spPr/>
        <p:txBody>
          <a:bodyPr/>
          <a:lstStyle>
            <a:lvl1pPr>
              <a:defRPr/>
            </a:lvl1pPr>
          </a:lstStyle>
          <a:p>
            <a:fld id="{ADECA450-9D0C-8745-BFA2-917595272982}" type="slidenum">
              <a:rPr lang="en-US" altLang="en-US"/>
              <a:pPr/>
              <a:t>‹#›</a:t>
            </a:fld>
            <a:endParaRPr lang="en-US" altLang="en-US"/>
          </a:p>
        </p:txBody>
      </p:sp>
    </p:spTree>
    <p:extLst>
      <p:ext uri="{BB962C8B-B14F-4D97-AF65-F5344CB8AC3E}">
        <p14:creationId xmlns:p14="http://schemas.microsoft.com/office/powerpoint/2010/main" val="196911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95DD781-1F0B-DD46-B2EE-E181C8BF7984}"/>
              </a:ext>
            </a:extLst>
          </p:cNvPr>
          <p:cNvSpPr>
            <a:spLocks noGrp="1"/>
          </p:cNvSpPr>
          <p:nvPr>
            <p:ph type="dt" sz="half" idx="10"/>
          </p:nvPr>
        </p:nvSpPr>
        <p:spPr/>
        <p:txBody>
          <a:bodyPr/>
          <a:lstStyle>
            <a:lvl1pPr>
              <a:defRPr/>
            </a:lvl1pPr>
          </a:lstStyle>
          <a:p>
            <a:fld id="{542974EF-26C7-8D44-A35C-78FF7BE38BF6}" type="datetimeFigureOut">
              <a:rPr lang="en-US" altLang="en-US"/>
              <a:pPr/>
              <a:t>2/14/20</a:t>
            </a:fld>
            <a:endParaRPr lang="en-US" altLang="en-US"/>
          </a:p>
        </p:txBody>
      </p:sp>
      <p:sp>
        <p:nvSpPr>
          <p:cNvPr id="4" name="Footer Placeholder 4">
            <a:extLst>
              <a:ext uri="{FF2B5EF4-FFF2-40B4-BE49-F238E27FC236}">
                <a16:creationId xmlns:a16="http://schemas.microsoft.com/office/drawing/2014/main" id="{8C2080A6-180D-DB48-9AA1-EEF8FD7D1AE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9150C9F-2A58-3C4A-B540-D04C099A949D}"/>
              </a:ext>
            </a:extLst>
          </p:cNvPr>
          <p:cNvSpPr>
            <a:spLocks noGrp="1"/>
          </p:cNvSpPr>
          <p:nvPr>
            <p:ph type="sldNum" sz="quarter" idx="12"/>
          </p:nvPr>
        </p:nvSpPr>
        <p:spPr/>
        <p:txBody>
          <a:bodyPr/>
          <a:lstStyle>
            <a:lvl1pPr>
              <a:defRPr/>
            </a:lvl1pPr>
          </a:lstStyle>
          <a:p>
            <a:fld id="{A77E16B1-9CB7-8146-A9CB-0187F1212F3E}" type="slidenum">
              <a:rPr lang="en-US" altLang="en-US"/>
              <a:pPr/>
              <a:t>‹#›</a:t>
            </a:fld>
            <a:endParaRPr lang="en-US" altLang="en-US"/>
          </a:p>
        </p:txBody>
      </p:sp>
    </p:spTree>
    <p:extLst>
      <p:ext uri="{BB962C8B-B14F-4D97-AF65-F5344CB8AC3E}">
        <p14:creationId xmlns:p14="http://schemas.microsoft.com/office/powerpoint/2010/main" val="13521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CEE8A1-BB11-3C47-B86E-ACDBEE5AD2ED}"/>
              </a:ext>
            </a:extLst>
          </p:cNvPr>
          <p:cNvSpPr>
            <a:spLocks noGrp="1"/>
          </p:cNvSpPr>
          <p:nvPr>
            <p:ph type="dt" sz="half" idx="10"/>
          </p:nvPr>
        </p:nvSpPr>
        <p:spPr/>
        <p:txBody>
          <a:bodyPr/>
          <a:lstStyle>
            <a:lvl1pPr>
              <a:defRPr/>
            </a:lvl1pPr>
          </a:lstStyle>
          <a:p>
            <a:fld id="{9AE82D95-4689-7943-88E0-7E2EA18BA1A0}" type="datetimeFigureOut">
              <a:rPr lang="en-US" altLang="en-US"/>
              <a:pPr/>
              <a:t>2/14/20</a:t>
            </a:fld>
            <a:endParaRPr lang="en-US" altLang="en-US"/>
          </a:p>
        </p:txBody>
      </p:sp>
      <p:sp>
        <p:nvSpPr>
          <p:cNvPr id="3" name="Footer Placeholder 4">
            <a:extLst>
              <a:ext uri="{FF2B5EF4-FFF2-40B4-BE49-F238E27FC236}">
                <a16:creationId xmlns:a16="http://schemas.microsoft.com/office/drawing/2014/main" id="{6E5DFBB2-CE5F-AF46-A3DF-F69AE4D4F7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F2BE359-760D-6547-A9F5-6E4C15BBF308}"/>
              </a:ext>
            </a:extLst>
          </p:cNvPr>
          <p:cNvSpPr>
            <a:spLocks noGrp="1"/>
          </p:cNvSpPr>
          <p:nvPr>
            <p:ph type="sldNum" sz="quarter" idx="12"/>
          </p:nvPr>
        </p:nvSpPr>
        <p:spPr/>
        <p:txBody>
          <a:bodyPr/>
          <a:lstStyle>
            <a:lvl1pPr>
              <a:defRPr/>
            </a:lvl1pPr>
          </a:lstStyle>
          <a:p>
            <a:fld id="{79ECAD7B-E37A-DD4C-9CFB-60CD4936C226}" type="slidenum">
              <a:rPr lang="en-US" altLang="en-US"/>
              <a:pPr/>
              <a:t>‹#›</a:t>
            </a:fld>
            <a:endParaRPr lang="en-US" altLang="en-US"/>
          </a:p>
        </p:txBody>
      </p:sp>
    </p:spTree>
    <p:extLst>
      <p:ext uri="{BB962C8B-B14F-4D97-AF65-F5344CB8AC3E}">
        <p14:creationId xmlns:p14="http://schemas.microsoft.com/office/powerpoint/2010/main" val="254581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25D559-5C00-7F49-8B00-66B4C6F7A6C3}"/>
              </a:ext>
            </a:extLst>
          </p:cNvPr>
          <p:cNvSpPr>
            <a:spLocks noGrp="1"/>
          </p:cNvSpPr>
          <p:nvPr>
            <p:ph type="dt" sz="half" idx="10"/>
          </p:nvPr>
        </p:nvSpPr>
        <p:spPr/>
        <p:txBody>
          <a:bodyPr/>
          <a:lstStyle>
            <a:lvl1pPr>
              <a:defRPr/>
            </a:lvl1pPr>
          </a:lstStyle>
          <a:p>
            <a:fld id="{18451AC2-9EA8-8440-988D-D2D089D741EA}" type="datetimeFigureOut">
              <a:rPr lang="en-US" altLang="en-US"/>
              <a:pPr/>
              <a:t>2/14/20</a:t>
            </a:fld>
            <a:endParaRPr lang="en-US" altLang="en-US"/>
          </a:p>
        </p:txBody>
      </p:sp>
      <p:sp>
        <p:nvSpPr>
          <p:cNvPr id="6" name="Footer Placeholder 4">
            <a:extLst>
              <a:ext uri="{FF2B5EF4-FFF2-40B4-BE49-F238E27FC236}">
                <a16:creationId xmlns:a16="http://schemas.microsoft.com/office/drawing/2014/main" id="{22066D0E-6CF7-814B-A784-6BC4A3DB7F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239885-477B-7549-8893-ED72B63962B7}"/>
              </a:ext>
            </a:extLst>
          </p:cNvPr>
          <p:cNvSpPr>
            <a:spLocks noGrp="1"/>
          </p:cNvSpPr>
          <p:nvPr>
            <p:ph type="sldNum" sz="quarter" idx="12"/>
          </p:nvPr>
        </p:nvSpPr>
        <p:spPr/>
        <p:txBody>
          <a:bodyPr/>
          <a:lstStyle>
            <a:lvl1pPr>
              <a:defRPr/>
            </a:lvl1pPr>
          </a:lstStyle>
          <a:p>
            <a:fld id="{A8F3D25F-F09E-6449-AA6A-680470E6A867}" type="slidenum">
              <a:rPr lang="en-US" altLang="en-US"/>
              <a:pPr/>
              <a:t>‹#›</a:t>
            </a:fld>
            <a:endParaRPr lang="en-US" altLang="en-US"/>
          </a:p>
        </p:txBody>
      </p:sp>
    </p:spTree>
    <p:extLst>
      <p:ext uri="{BB962C8B-B14F-4D97-AF65-F5344CB8AC3E}">
        <p14:creationId xmlns:p14="http://schemas.microsoft.com/office/powerpoint/2010/main" val="100374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106486-C039-E44E-9119-DF3A61F5E7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C997272-1CEE-144A-9BBD-68AC7EF524E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6C7A60-5FF9-AF4F-B2C1-016F1F0E9B8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CD5E60D-38D0-494D-B60D-75E385763701}" type="datetimeFigureOut">
              <a:rPr lang="en-US" altLang="en-US"/>
              <a:pPr/>
              <a:t>2/14/20</a:t>
            </a:fld>
            <a:endParaRPr lang="en-US" altLang="en-US"/>
          </a:p>
        </p:txBody>
      </p:sp>
      <p:sp>
        <p:nvSpPr>
          <p:cNvPr id="5" name="Footer Placeholder 4">
            <a:extLst>
              <a:ext uri="{FF2B5EF4-FFF2-40B4-BE49-F238E27FC236}">
                <a16:creationId xmlns:a16="http://schemas.microsoft.com/office/drawing/2014/main" id="{E2884C71-C5F3-4A4D-81C5-D19E461D5D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5156D2C-7B0A-0F44-9564-3731553B07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C015D49-6A1E-AC4E-BB0C-D33F91F285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8" r:id="rId13"/>
    <p:sldLayoutId id="2147483719"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wmoore@Stanford.edu" TargetMode="External"/><Relationship Id="rId2" Type="http://schemas.openxmlformats.org/officeDocument/2006/relationships/hyperlink" Target="mailto:swmeehan@Stanford.edu" TargetMode="External"/><Relationship Id="rId1" Type="http://schemas.openxmlformats.org/officeDocument/2006/relationships/slideLayout" Target="../slideLayouts/slideLayout2.xml"/><Relationship Id="rId6" Type="http://schemas.openxmlformats.org/officeDocument/2006/relationships/hyperlink" Target="https://www.mathworks.com/matlabcentral/fileexchange/71902-uniform-manifold-approximation-and-projection-umap" TargetMode="External"/><Relationship Id="rId5" Type="http://schemas.openxmlformats.org/officeDocument/2006/relationships/image" Target="../media/image1.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18EAF24-1289-5942-981D-AB99EBEDEC8F}"/>
              </a:ext>
            </a:extLst>
          </p:cNvPr>
          <p:cNvGraphicFramePr>
            <a:graphicFrameLocks noGrp="1"/>
          </p:cNvGraphicFramePr>
          <p:nvPr>
            <p:extLst>
              <p:ext uri="{D42A27DB-BD31-4B8C-83A1-F6EECF244321}">
                <p14:modId xmlns:p14="http://schemas.microsoft.com/office/powerpoint/2010/main" val="2918916518"/>
              </p:ext>
            </p:extLst>
          </p:nvPr>
        </p:nvGraphicFramePr>
        <p:xfrm>
          <a:off x="823912" y="1810871"/>
          <a:ext cx="7635875" cy="1263650"/>
        </p:xfrm>
        <a:graphic>
          <a:graphicData uri="http://schemas.openxmlformats.org/drawingml/2006/table">
            <a:tbl>
              <a:tblPr/>
              <a:tblGrid>
                <a:gridCol w="7635875">
                  <a:extLst>
                    <a:ext uri="{9D8B030D-6E8A-4147-A177-3AD203B41FA5}">
                      <a16:colId xmlns:a16="http://schemas.microsoft.com/office/drawing/2014/main" val="20000"/>
                    </a:ext>
                  </a:extLst>
                </a:gridCol>
              </a:tblGrid>
              <a:tr h="1263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Automatic gate discovery plus cross-sample applying/aligning using </a:t>
                      </a:r>
                      <a:r>
                        <a:rPr lang="en-US" sz="3200" i="1" kern="1200" dirty="0">
                          <a:solidFill>
                            <a:schemeClr val="tx1"/>
                          </a:solidFill>
                          <a:latin typeface="+mn-lt"/>
                          <a:ea typeface="+mn-ea"/>
                          <a:cs typeface="+mn-cs"/>
                        </a:rPr>
                        <a:t>AutoGate</a:t>
                      </a:r>
                      <a:endParaRPr lang="en-US" sz="3200" i="1" dirty="0">
                        <a:effectLst/>
                        <a:latin typeface="Andalus" pitchFamily="18" charset="-78"/>
                        <a:cs typeface="Andalus" pitchFamily="18" charset="-78"/>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5363" name="Picture 8" descr="http://upload.wikimedia.org/wikipedia/commons/thumb/3/34/Stanford_University_seal.svg/210px-Stanford_University_seal.svg.png">
            <a:extLst>
              <a:ext uri="{FF2B5EF4-FFF2-40B4-BE49-F238E27FC236}">
                <a16:creationId xmlns:a16="http://schemas.microsoft.com/office/drawing/2014/main" id="{DFAED683-BEA7-0846-A3E5-D8EC17D29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 y="53975"/>
            <a:ext cx="1520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1">
            <a:extLst>
              <a:ext uri="{FF2B5EF4-FFF2-40B4-BE49-F238E27FC236}">
                <a16:creationId xmlns:a16="http://schemas.microsoft.com/office/drawing/2014/main" id="{486A4297-4B1E-8240-A229-7D0534D37291}"/>
              </a:ext>
            </a:extLst>
          </p:cNvPr>
          <p:cNvSpPr>
            <a:spLocks noChangeArrowheads="1"/>
          </p:cNvSpPr>
          <p:nvPr/>
        </p:nvSpPr>
        <p:spPr bwMode="auto">
          <a:xfrm>
            <a:off x="501649" y="3108424"/>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dirty="0">
                <a:latin typeface="Arial" panose="020B0604020202020204" pitchFamily="34" charset="0"/>
                <a:cs typeface="Arial" panose="020B0604020202020204" pitchFamily="34" charset="0"/>
              </a:rPr>
              <a:t>Wayne Moore</a:t>
            </a:r>
            <a:r>
              <a:rPr lang="en-US" altLang="en-US" sz="2000" baseline="30000" dirty="0">
                <a:latin typeface="Arial" panose="020B0604020202020204" pitchFamily="34" charset="0"/>
                <a:cs typeface="Arial" panose="020B0604020202020204" pitchFamily="34" charset="0"/>
              </a:rPr>
              <a:t>1 </a:t>
            </a:r>
            <a:r>
              <a:rPr lang="en-US" altLang="en-US" sz="2000">
                <a:latin typeface="Arial" panose="020B0604020202020204" pitchFamily="34" charset="0"/>
                <a:cs typeface="Arial" panose="020B0604020202020204" pitchFamily="34" charset="0"/>
              </a:rPr>
              <a:t>(1979-2020)</a:t>
            </a:r>
            <a:r>
              <a:rPr lang="en-US" altLang="en-US" sz="2000" baseline="30000">
                <a:latin typeface="Arial" panose="020B0604020202020204" pitchFamily="34" charset="0"/>
                <a:cs typeface="Arial" panose="020B0604020202020204" pitchFamily="34" charset="0"/>
              </a:rPr>
              <a:t>1</a:t>
            </a:r>
            <a:r>
              <a:rPr lang="en-US" altLang="en-US" sz="200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Connor Meehan</a:t>
            </a:r>
            <a:r>
              <a:rPr lang="en-US" altLang="en-US" sz="2000" baseline="30000" dirty="0">
                <a:latin typeface="Arial" panose="020B0604020202020204" pitchFamily="34" charset="0"/>
                <a:cs typeface="Arial" panose="020B0604020202020204" pitchFamily="34" charset="0"/>
              </a:rPr>
              <a:t>2 </a:t>
            </a:r>
            <a:r>
              <a:rPr lang="en-US" altLang="en-US" sz="2000" dirty="0">
                <a:latin typeface="Arial" panose="020B0604020202020204" pitchFamily="34" charset="0"/>
                <a:cs typeface="Arial" panose="020B0604020202020204" pitchFamily="34" charset="0"/>
              </a:rPr>
              <a:t> (2012-2020) &amp; Stephen Meehan</a:t>
            </a:r>
            <a:r>
              <a:rPr lang="en-US" altLang="en-US" sz="2000" baseline="30000" dirty="0">
                <a:latin typeface="Arial" panose="020B0604020202020204" pitchFamily="34" charset="0"/>
                <a:cs typeface="Arial" panose="020B0604020202020204" pitchFamily="34" charset="0"/>
              </a:rPr>
              <a:t>1</a:t>
            </a:r>
            <a:r>
              <a:rPr lang="en-US" altLang="en-US" sz="2000" dirty="0">
                <a:latin typeface="Arial" panose="020B0604020202020204" pitchFamily="34" charset="0"/>
                <a:cs typeface="Arial" panose="020B0604020202020204" pitchFamily="34" charset="0"/>
              </a:rPr>
              <a:t> (2000-2020)</a:t>
            </a:r>
            <a:endParaRPr lang="en-US" altLang="en-US" sz="2000" baseline="30000" dirty="0">
              <a:latin typeface="Arial" panose="020B0604020202020204" pitchFamily="34" charset="0"/>
              <a:cs typeface="Arial" panose="020B0604020202020204" pitchFamily="34" charset="0"/>
            </a:endParaRPr>
          </a:p>
        </p:txBody>
      </p:sp>
      <p:pic>
        <p:nvPicPr>
          <p:cNvPr id="15365" name="Picture 2" descr="http://medicine.stanford.edu/about/images/shield%20(3).jpg">
            <a:extLst>
              <a:ext uri="{FF2B5EF4-FFF2-40B4-BE49-F238E27FC236}">
                <a16:creationId xmlns:a16="http://schemas.microsoft.com/office/drawing/2014/main" id="{BAD52ED5-9975-0049-8549-5085C386B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87313"/>
            <a:ext cx="14874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Прямоугольник 2">
            <a:extLst>
              <a:ext uri="{FF2B5EF4-FFF2-40B4-BE49-F238E27FC236}">
                <a16:creationId xmlns:a16="http://schemas.microsoft.com/office/drawing/2014/main" id="{4059B5D1-1903-F14E-90D3-41288112A81F}"/>
              </a:ext>
            </a:extLst>
          </p:cNvPr>
          <p:cNvSpPr>
            <a:spLocks noChangeArrowheads="1"/>
          </p:cNvSpPr>
          <p:nvPr/>
        </p:nvSpPr>
        <p:spPr bwMode="auto">
          <a:xfrm>
            <a:off x="166687" y="5351713"/>
            <a:ext cx="3709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b="1" dirty="0"/>
              <a:t>Herzenberg 60</a:t>
            </a:r>
            <a:r>
              <a:rPr lang="en-US" altLang="en-US" sz="1800" b="1" baseline="30000" dirty="0"/>
              <a:t>th</a:t>
            </a:r>
            <a:r>
              <a:rPr lang="en-US" altLang="en-US" sz="1800" b="1" dirty="0"/>
              <a:t> anniversary meeting</a:t>
            </a:r>
            <a:br>
              <a:rPr lang="en-US" altLang="en-US" sz="1800" b="1" dirty="0"/>
            </a:br>
            <a:r>
              <a:rPr lang="en-US" altLang="en-US" sz="1800" b="1" dirty="0"/>
              <a:t> Friday, February 14, 2020</a:t>
            </a:r>
            <a:endParaRPr lang="en-US" altLang="en-US" sz="1800" b="1" dirty="0">
              <a:latin typeface="Arial" panose="020B0604020202020204" pitchFamily="34" charset="0"/>
              <a:cs typeface="Arial" panose="020B0604020202020204" pitchFamily="34" charset="0"/>
            </a:endParaRPr>
          </a:p>
          <a:p>
            <a:pPr eaLnBrk="1" hangingPunct="1"/>
            <a:endParaRPr lang="en-US" altLang="en-US" sz="1800" b="1" dirty="0">
              <a:latin typeface="Arial" panose="020B0604020202020204" pitchFamily="34" charset="0"/>
              <a:cs typeface="Arial" panose="020B0604020202020204" pitchFamily="34" charset="0"/>
            </a:endParaRPr>
          </a:p>
        </p:txBody>
      </p:sp>
      <p:sp>
        <p:nvSpPr>
          <p:cNvPr id="15367" name="Прямоугольник 4">
            <a:extLst>
              <a:ext uri="{FF2B5EF4-FFF2-40B4-BE49-F238E27FC236}">
                <a16:creationId xmlns:a16="http://schemas.microsoft.com/office/drawing/2014/main" id="{E3E84425-B2D7-574F-BF2A-916C066D7F10}"/>
              </a:ext>
            </a:extLst>
          </p:cNvPr>
          <p:cNvSpPr>
            <a:spLocks noChangeArrowheads="1"/>
          </p:cNvSpPr>
          <p:nvPr/>
        </p:nvSpPr>
        <p:spPr bwMode="auto">
          <a:xfrm>
            <a:off x="58737" y="3944466"/>
            <a:ext cx="8977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buFontTx/>
              <a:buAutoNum type="arabicParenBoth"/>
            </a:pPr>
            <a:r>
              <a:rPr lang="en-US" altLang="en-US" sz="1400" dirty="0">
                <a:latin typeface="Andalus"/>
                <a:ea typeface="Andalus"/>
                <a:cs typeface="Andalus"/>
              </a:rPr>
              <a:t>Department of Genetics, Stanford University </a:t>
            </a:r>
            <a:endParaRPr lang="ru-RU" altLang="en-US" sz="1400" dirty="0">
              <a:latin typeface="Andalus"/>
              <a:ea typeface="Andalus"/>
              <a:cs typeface="Andalus"/>
            </a:endParaRPr>
          </a:p>
          <a:p>
            <a:pPr algn="ctr" eaLnBrk="1" hangingPunct="1">
              <a:buFontTx/>
              <a:buAutoNum type="arabicParenBoth"/>
            </a:pPr>
            <a:r>
              <a:rPr lang="en-US" altLang="en-US" sz="1400" dirty="0">
                <a:latin typeface="Andalus"/>
                <a:ea typeface="Andalus"/>
                <a:cs typeface="Andalus"/>
              </a:rPr>
              <a:t>Department of Mathematics, California Institute of Technology</a:t>
            </a:r>
            <a:endParaRPr lang="ru-RU" altLang="en-US" sz="1400" dirty="0">
              <a:latin typeface="Andalus"/>
              <a:ea typeface="Andalus"/>
              <a:cs typeface="Andalus"/>
            </a:endParaRPr>
          </a:p>
        </p:txBody>
      </p:sp>
      <p:pic>
        <p:nvPicPr>
          <p:cNvPr id="2" name="Picture 1">
            <a:extLst>
              <a:ext uri="{FF2B5EF4-FFF2-40B4-BE49-F238E27FC236}">
                <a16:creationId xmlns:a16="http://schemas.microsoft.com/office/drawing/2014/main" id="{6BAE369F-E884-C34D-9647-941D2CFADC69}"/>
              </a:ext>
            </a:extLst>
          </p:cNvPr>
          <p:cNvPicPr>
            <a:picLocks noChangeAspect="1"/>
          </p:cNvPicPr>
          <p:nvPr/>
        </p:nvPicPr>
        <p:blipFill>
          <a:blip r:embed="rId5"/>
          <a:stretch>
            <a:fillRect/>
          </a:stretch>
        </p:blipFill>
        <p:spPr>
          <a:xfrm>
            <a:off x="5841083" y="4682653"/>
            <a:ext cx="3020062" cy="20330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Exhaustive Projection Pursuit</a:t>
            </a:r>
            <a:br>
              <a:rPr lang="en-US" dirty="0"/>
            </a:br>
            <a:r>
              <a:rPr lang="en-US" sz="2700" dirty="0"/>
              <a:t>Minimize Weight Along </a:t>
            </a:r>
            <a:r>
              <a:rPr lang="en-US" sz="2700" dirty="0" err="1"/>
              <a:t>Separatrix</a:t>
            </a:r>
            <a:endParaRPr lang="en-US" sz="2700" dirty="0"/>
          </a:p>
        </p:txBody>
      </p:sp>
      <p:pic>
        <p:nvPicPr>
          <p:cNvPr id="3" name="Picture 2"/>
          <p:cNvPicPr>
            <a:picLocks noChangeAspect="1"/>
          </p:cNvPicPr>
          <p:nvPr/>
        </p:nvPicPr>
        <p:blipFill rotWithShape="1">
          <a:blip r:embed="rId2"/>
          <a:srcRect l="159" t="-3" r="-159" b="48944"/>
          <a:stretch/>
        </p:blipFill>
        <p:spPr>
          <a:xfrm>
            <a:off x="1869715" y="2579500"/>
            <a:ext cx="5404573" cy="1645920"/>
          </a:xfrm>
          <a:prstGeom prst="rect">
            <a:avLst/>
          </a:prstGeom>
        </p:spPr>
      </p:pic>
      <p:sp>
        <p:nvSpPr>
          <p:cNvPr id="4" name="TextBox 3"/>
          <p:cNvSpPr txBox="1"/>
          <p:nvPr/>
        </p:nvSpPr>
        <p:spPr>
          <a:xfrm>
            <a:off x="2237765" y="4621638"/>
            <a:ext cx="4668473" cy="1754326"/>
          </a:xfrm>
          <a:prstGeom prst="rect">
            <a:avLst/>
          </a:prstGeom>
          <a:noFill/>
        </p:spPr>
        <p:txBody>
          <a:bodyPr wrap="square" rtlCol="0">
            <a:spAutoFit/>
          </a:bodyPr>
          <a:lstStyle/>
          <a:p>
            <a:r>
              <a:rPr lang="en-US" dirty="0"/>
              <a:t>When there are only two subsets, add up the weights of all the border points as an approximation of the line integral of the density over the </a:t>
            </a:r>
            <a:r>
              <a:rPr lang="en-US" dirty="0" err="1"/>
              <a:t>separatrix</a:t>
            </a:r>
            <a:r>
              <a:rPr lang="en-US" dirty="0"/>
              <a:t>. Multiplied by the standard error of the sorter this is the probability of a wrong sort.</a:t>
            </a:r>
          </a:p>
        </p:txBody>
      </p:sp>
    </p:spTree>
    <p:extLst>
      <p:ext uri="{BB962C8B-B14F-4D97-AF65-F5344CB8AC3E}">
        <p14:creationId xmlns:p14="http://schemas.microsoft.com/office/powerpoint/2010/main" val="95706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Exhaustive Projection Pursuit</a:t>
            </a:r>
            <a:br>
              <a:rPr lang="en-US" dirty="0"/>
            </a:br>
            <a:r>
              <a:rPr lang="en-US" sz="2700" dirty="0"/>
              <a:t>Three Or More Subpopulations</a:t>
            </a:r>
          </a:p>
        </p:txBody>
      </p:sp>
      <p:pic>
        <p:nvPicPr>
          <p:cNvPr id="3" name="Picture 2"/>
          <p:cNvPicPr>
            <a:picLocks noChangeAspect="1"/>
          </p:cNvPicPr>
          <p:nvPr/>
        </p:nvPicPr>
        <p:blipFill rotWithShape="1">
          <a:blip r:embed="rId2"/>
          <a:srcRect l="8026" t="69484" r="42201" b="15704"/>
          <a:stretch/>
        </p:blipFill>
        <p:spPr>
          <a:xfrm>
            <a:off x="1863090" y="2407750"/>
            <a:ext cx="5417820" cy="1645920"/>
          </a:xfrm>
          <a:prstGeom prst="rect">
            <a:avLst/>
          </a:prstGeom>
          <a:noFill/>
          <a:ln>
            <a:noFill/>
          </a:ln>
        </p:spPr>
      </p:pic>
      <p:sp>
        <p:nvSpPr>
          <p:cNvPr id="4" name="TextBox 3"/>
          <p:cNvSpPr txBox="1"/>
          <p:nvPr/>
        </p:nvSpPr>
        <p:spPr>
          <a:xfrm>
            <a:off x="2240909" y="4344631"/>
            <a:ext cx="4662182" cy="2585323"/>
          </a:xfrm>
          <a:prstGeom prst="rect">
            <a:avLst/>
          </a:prstGeom>
          <a:noFill/>
        </p:spPr>
        <p:txBody>
          <a:bodyPr wrap="square" rtlCol="0">
            <a:spAutoFit/>
          </a:bodyPr>
          <a:lstStyle/>
          <a:p>
            <a:r>
              <a:rPr lang="en-US" dirty="0"/>
              <a:t>When there are more subpopulations, the conservative choice is to take the best division into only two parts</a:t>
            </a:r>
          </a:p>
          <a:p>
            <a:pPr marL="214313" indent="-214313">
              <a:buFont typeface="Arial" panose="020B0604020202020204" pitchFamily="34" charset="0"/>
              <a:buChar char="•"/>
            </a:pPr>
            <a:r>
              <a:rPr lang="en-US" dirty="0"/>
              <a:t>Simplifying the problem may expose a better separation of the other populations in a later step</a:t>
            </a:r>
          </a:p>
          <a:p>
            <a:pPr marL="214313" indent="-214313">
              <a:buFont typeface="Arial" panose="020B0604020202020204" pitchFamily="34" charset="0"/>
              <a:buChar char="•"/>
            </a:pPr>
            <a:r>
              <a:rPr lang="en-US" dirty="0"/>
              <a:t>If the other divisions are in fact optimal, they will be taken in the next step and we’ve only wasted time</a:t>
            </a:r>
          </a:p>
        </p:txBody>
      </p:sp>
    </p:spTree>
    <p:extLst>
      <p:ext uri="{BB962C8B-B14F-4D97-AF65-F5344CB8AC3E}">
        <p14:creationId xmlns:p14="http://schemas.microsoft.com/office/powerpoint/2010/main" val="28454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Exhaustive Projection Pursuit</a:t>
            </a:r>
            <a:br>
              <a:rPr lang="en-US" dirty="0"/>
            </a:br>
            <a:r>
              <a:rPr lang="en-US" sz="2700" dirty="0" err="1"/>
              <a:t>Sepratrix</a:t>
            </a:r>
            <a:r>
              <a:rPr lang="en-US" sz="2700" dirty="0"/>
              <a:t> Ranking for Balance</a:t>
            </a:r>
          </a:p>
        </p:txBody>
      </p:sp>
      <p:sp>
        <p:nvSpPr>
          <p:cNvPr id="5" name="Oval 4"/>
          <p:cNvSpPr>
            <a:spLocks noChangeAspect="1"/>
          </p:cNvSpPr>
          <p:nvPr/>
        </p:nvSpPr>
        <p:spPr>
          <a:xfrm>
            <a:off x="2305807" y="224207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6" name="Oval 5"/>
          <p:cNvSpPr>
            <a:spLocks noChangeAspect="1"/>
          </p:cNvSpPr>
          <p:nvPr/>
        </p:nvSpPr>
        <p:spPr>
          <a:xfrm>
            <a:off x="3128930" y="2952320"/>
            <a:ext cx="449961" cy="449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7" name="Oval 6"/>
          <p:cNvSpPr>
            <a:spLocks noChangeAspect="1"/>
          </p:cNvSpPr>
          <p:nvPr/>
        </p:nvSpPr>
        <p:spPr>
          <a:xfrm>
            <a:off x="1796312" y="2970007"/>
            <a:ext cx="509496" cy="509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cxnSp>
        <p:nvCxnSpPr>
          <p:cNvPr id="9" name="Straight Arrow Connector 8"/>
          <p:cNvCxnSpPr>
            <a:stCxn id="5" idx="3"/>
            <a:endCxn id="7" idx="0"/>
          </p:cNvCxnSpPr>
          <p:nvPr/>
        </p:nvCxnSpPr>
        <p:spPr>
          <a:xfrm flipH="1">
            <a:off x="2051059" y="2827440"/>
            <a:ext cx="355181" cy="142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5"/>
            <a:endCxn id="6" idx="0"/>
          </p:cNvCxnSpPr>
          <p:nvPr/>
        </p:nvCxnSpPr>
        <p:spPr>
          <a:xfrm>
            <a:off x="2891175" y="2827439"/>
            <a:ext cx="462737" cy="124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p:nvSpPr>
        <p:spPr>
          <a:xfrm>
            <a:off x="1473586" y="3861055"/>
            <a:ext cx="168134" cy="1681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 name="Oval 12"/>
          <p:cNvSpPr>
            <a:spLocks noChangeAspect="1"/>
          </p:cNvSpPr>
          <p:nvPr/>
        </p:nvSpPr>
        <p:spPr>
          <a:xfrm>
            <a:off x="2915032" y="3948349"/>
            <a:ext cx="213899" cy="213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4" name="Oval 13"/>
          <p:cNvSpPr>
            <a:spLocks noChangeAspect="1"/>
          </p:cNvSpPr>
          <p:nvPr/>
        </p:nvSpPr>
        <p:spPr>
          <a:xfrm>
            <a:off x="3629727" y="3948430"/>
            <a:ext cx="239036" cy="239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5" name="Oval 14"/>
          <p:cNvSpPr>
            <a:spLocks noChangeAspect="1"/>
          </p:cNvSpPr>
          <p:nvPr/>
        </p:nvSpPr>
        <p:spPr>
          <a:xfrm>
            <a:off x="2304947" y="3861054"/>
            <a:ext cx="418140" cy="418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cxnSp>
        <p:nvCxnSpPr>
          <p:cNvPr id="17" name="Straight Arrow Connector 16"/>
          <p:cNvCxnSpPr>
            <a:stCxn id="7" idx="3"/>
            <a:endCxn id="12" idx="0"/>
          </p:cNvCxnSpPr>
          <p:nvPr/>
        </p:nvCxnSpPr>
        <p:spPr>
          <a:xfrm flipH="1">
            <a:off x="1557654" y="3404889"/>
            <a:ext cx="313273" cy="456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5"/>
            <a:endCxn id="15" idx="0"/>
          </p:cNvCxnSpPr>
          <p:nvPr/>
        </p:nvCxnSpPr>
        <p:spPr>
          <a:xfrm>
            <a:off x="2231194" y="3404889"/>
            <a:ext cx="282824" cy="456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3"/>
            <a:endCxn id="13" idx="0"/>
          </p:cNvCxnSpPr>
          <p:nvPr/>
        </p:nvCxnSpPr>
        <p:spPr>
          <a:xfrm flipH="1">
            <a:off x="3021982" y="3336387"/>
            <a:ext cx="172844" cy="611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5"/>
            <a:endCxn id="14" idx="0"/>
          </p:cNvCxnSpPr>
          <p:nvPr/>
        </p:nvCxnSpPr>
        <p:spPr>
          <a:xfrm>
            <a:off x="3512996" y="3336386"/>
            <a:ext cx="236249" cy="612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Oval 132"/>
          <p:cNvSpPr>
            <a:spLocks noChangeAspect="1"/>
          </p:cNvSpPr>
          <p:nvPr/>
        </p:nvSpPr>
        <p:spPr>
          <a:xfrm>
            <a:off x="5578667" y="2284206"/>
            <a:ext cx="685800" cy="685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4" name="Oval 133"/>
          <p:cNvSpPr>
            <a:spLocks noChangeAspect="1"/>
          </p:cNvSpPr>
          <p:nvPr/>
        </p:nvSpPr>
        <p:spPr>
          <a:xfrm>
            <a:off x="6265267" y="3110980"/>
            <a:ext cx="662817" cy="6628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5" name="Oval 134"/>
          <p:cNvSpPr>
            <a:spLocks noChangeAspect="1"/>
          </p:cNvSpPr>
          <p:nvPr/>
        </p:nvSpPr>
        <p:spPr>
          <a:xfrm>
            <a:off x="5697416" y="3945123"/>
            <a:ext cx="567052" cy="5670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6" name="Oval 135"/>
          <p:cNvSpPr>
            <a:spLocks noChangeAspect="1"/>
          </p:cNvSpPr>
          <p:nvPr/>
        </p:nvSpPr>
        <p:spPr>
          <a:xfrm>
            <a:off x="5448922" y="3035068"/>
            <a:ext cx="129746" cy="1297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7" name="Oval 136"/>
          <p:cNvSpPr>
            <a:spLocks noChangeAspect="1"/>
          </p:cNvSpPr>
          <p:nvPr/>
        </p:nvSpPr>
        <p:spPr>
          <a:xfrm>
            <a:off x="5448921" y="4763714"/>
            <a:ext cx="129746" cy="1297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8" name="Oval 137"/>
          <p:cNvSpPr>
            <a:spLocks noChangeAspect="1"/>
          </p:cNvSpPr>
          <p:nvPr/>
        </p:nvSpPr>
        <p:spPr>
          <a:xfrm>
            <a:off x="6266158" y="4785222"/>
            <a:ext cx="506828" cy="5068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39" name="Oval 138"/>
          <p:cNvSpPr>
            <a:spLocks noChangeAspect="1"/>
          </p:cNvSpPr>
          <p:nvPr/>
        </p:nvSpPr>
        <p:spPr>
          <a:xfrm>
            <a:off x="6879533" y="5499776"/>
            <a:ext cx="139539" cy="13953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40" name="Oval 139"/>
          <p:cNvSpPr>
            <a:spLocks noChangeAspect="1"/>
          </p:cNvSpPr>
          <p:nvPr/>
        </p:nvSpPr>
        <p:spPr>
          <a:xfrm>
            <a:off x="5857103" y="5499777"/>
            <a:ext cx="407365" cy="40736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51" name="Oval 150"/>
          <p:cNvSpPr>
            <a:spLocks noChangeAspect="1"/>
          </p:cNvSpPr>
          <p:nvPr/>
        </p:nvSpPr>
        <p:spPr>
          <a:xfrm>
            <a:off x="7019073" y="3948373"/>
            <a:ext cx="239153" cy="23915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cxnSp>
        <p:nvCxnSpPr>
          <p:cNvPr id="153" name="Straight Arrow Connector 152"/>
          <p:cNvCxnSpPr>
            <a:stCxn id="133" idx="3"/>
            <a:endCxn id="136" idx="0"/>
          </p:cNvCxnSpPr>
          <p:nvPr/>
        </p:nvCxnSpPr>
        <p:spPr>
          <a:xfrm flipH="1">
            <a:off x="5513794" y="2869573"/>
            <a:ext cx="165306" cy="165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33" idx="5"/>
            <a:endCxn id="134" idx="0"/>
          </p:cNvCxnSpPr>
          <p:nvPr/>
        </p:nvCxnSpPr>
        <p:spPr>
          <a:xfrm>
            <a:off x="6164033" y="2869573"/>
            <a:ext cx="432642" cy="241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34" idx="3"/>
            <a:endCxn id="135" idx="0"/>
          </p:cNvCxnSpPr>
          <p:nvPr/>
        </p:nvCxnSpPr>
        <p:spPr>
          <a:xfrm flipH="1">
            <a:off x="5980941" y="3676730"/>
            <a:ext cx="381393" cy="268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34" idx="5"/>
            <a:endCxn id="151" idx="0"/>
          </p:cNvCxnSpPr>
          <p:nvPr/>
        </p:nvCxnSpPr>
        <p:spPr>
          <a:xfrm>
            <a:off x="6831017" y="3676731"/>
            <a:ext cx="307632" cy="27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35" idx="5"/>
            <a:endCxn id="138" idx="0"/>
          </p:cNvCxnSpPr>
          <p:nvPr/>
        </p:nvCxnSpPr>
        <p:spPr>
          <a:xfrm>
            <a:off x="6181424" y="4429132"/>
            <a:ext cx="338148" cy="356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35" idx="3"/>
            <a:endCxn id="137" idx="0"/>
          </p:cNvCxnSpPr>
          <p:nvPr/>
        </p:nvCxnSpPr>
        <p:spPr>
          <a:xfrm flipH="1">
            <a:off x="5513794" y="4429130"/>
            <a:ext cx="266665" cy="334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38" idx="5"/>
            <a:endCxn id="139" idx="0"/>
          </p:cNvCxnSpPr>
          <p:nvPr/>
        </p:nvCxnSpPr>
        <p:spPr>
          <a:xfrm>
            <a:off x="6698763" y="5217827"/>
            <a:ext cx="250540" cy="2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38" idx="3"/>
            <a:endCxn id="140" idx="0"/>
          </p:cNvCxnSpPr>
          <p:nvPr/>
        </p:nvCxnSpPr>
        <p:spPr>
          <a:xfrm flipH="1">
            <a:off x="6060784" y="5217827"/>
            <a:ext cx="279596" cy="28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4" name="Oval 233"/>
          <p:cNvSpPr>
            <a:spLocks noChangeAspect="1"/>
          </p:cNvSpPr>
          <p:nvPr/>
        </p:nvSpPr>
        <p:spPr>
          <a:xfrm>
            <a:off x="2726018" y="4633755"/>
            <a:ext cx="248777" cy="248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235" name="Oval 234"/>
          <p:cNvSpPr>
            <a:spLocks noChangeAspect="1"/>
          </p:cNvSpPr>
          <p:nvPr/>
        </p:nvSpPr>
        <p:spPr>
          <a:xfrm>
            <a:off x="2103155" y="4634463"/>
            <a:ext cx="201792" cy="201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cxnSp>
        <p:nvCxnSpPr>
          <p:cNvPr id="237" name="Straight Arrow Connector 236"/>
          <p:cNvCxnSpPr>
            <a:stCxn id="15" idx="5"/>
            <a:endCxn id="234" idx="0"/>
          </p:cNvCxnSpPr>
          <p:nvPr/>
        </p:nvCxnSpPr>
        <p:spPr>
          <a:xfrm>
            <a:off x="2661853" y="4217960"/>
            <a:ext cx="188554" cy="415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15" idx="3"/>
            <a:endCxn id="235" idx="0"/>
          </p:cNvCxnSpPr>
          <p:nvPr/>
        </p:nvCxnSpPr>
        <p:spPr>
          <a:xfrm flipH="1">
            <a:off x="2204053" y="4217960"/>
            <a:ext cx="162131" cy="416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5" name="TextBox 274"/>
          <p:cNvSpPr txBox="1"/>
          <p:nvPr/>
        </p:nvSpPr>
        <p:spPr>
          <a:xfrm>
            <a:off x="4380470" y="3676729"/>
            <a:ext cx="377026" cy="553998"/>
          </a:xfrm>
          <a:prstGeom prst="rect">
            <a:avLst/>
          </a:prstGeom>
          <a:noFill/>
        </p:spPr>
        <p:txBody>
          <a:bodyPr wrap="none" rtlCol="0">
            <a:spAutoFit/>
          </a:bodyPr>
          <a:lstStyle/>
          <a:p>
            <a:r>
              <a:rPr lang="en-US" sz="3000" dirty="0"/>
              <a:t>&gt;</a:t>
            </a:r>
          </a:p>
        </p:txBody>
      </p:sp>
    </p:spTree>
    <p:extLst>
      <p:ext uri="{BB962C8B-B14F-4D97-AF65-F5344CB8AC3E}">
        <p14:creationId xmlns:p14="http://schemas.microsoft.com/office/powerpoint/2010/main" val="316623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Exhaustive Projection Pursuit</a:t>
            </a:r>
            <a:br>
              <a:rPr lang="en-US" dirty="0"/>
            </a:br>
            <a:r>
              <a:rPr lang="en-US" sz="2700" dirty="0"/>
              <a:t>Penalty for Imbalance</a:t>
            </a:r>
          </a:p>
        </p:txBody>
      </p:sp>
      <p:pic>
        <p:nvPicPr>
          <p:cNvPr id="3" name="Picture 2"/>
          <p:cNvPicPr>
            <a:picLocks noChangeAspect="1"/>
          </p:cNvPicPr>
          <p:nvPr/>
        </p:nvPicPr>
        <p:blipFill>
          <a:blip r:embed="rId2"/>
          <a:stretch>
            <a:fillRect/>
          </a:stretch>
        </p:blipFill>
        <p:spPr>
          <a:xfrm>
            <a:off x="3252864" y="2425625"/>
            <a:ext cx="2638273" cy="1586621"/>
          </a:xfrm>
          <a:prstGeom prst="rect">
            <a:avLst/>
          </a:prstGeom>
        </p:spPr>
      </p:pic>
      <p:pic>
        <p:nvPicPr>
          <p:cNvPr id="6" name="Picture 5"/>
          <p:cNvPicPr>
            <a:picLocks noChangeAspect="1"/>
          </p:cNvPicPr>
          <p:nvPr/>
        </p:nvPicPr>
        <p:blipFill>
          <a:blip r:embed="rId3"/>
          <a:stretch>
            <a:fillRect/>
          </a:stretch>
        </p:blipFill>
        <p:spPr>
          <a:xfrm>
            <a:off x="3138554" y="4062272"/>
            <a:ext cx="2866892" cy="172379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819533" y="3005342"/>
                <a:ext cx="1074077" cy="569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rPr>
                            <m:t>𝑃</m:t>
                          </m:r>
                          <m:r>
                            <a:rPr lang="en-US" i="1">
                              <a:latin typeface="Cambria Math" panose="02040503050406030204" pitchFamily="18" charset="0"/>
                            </a:rPr>
                            <m:t>(1−</m:t>
                          </m:r>
                          <m:r>
                            <a:rPr lang="en-US" i="1">
                              <a:latin typeface="Cambria Math" panose="02040503050406030204" pitchFamily="18" charset="0"/>
                            </a:rPr>
                            <m:t>𝑃</m:t>
                          </m:r>
                          <m:r>
                            <a:rPr lang="en-US" i="1">
                              <a:latin typeface="Cambria Math" panose="02040503050406030204" pitchFamily="18" charset="0"/>
                            </a:rPr>
                            <m:t>)</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819533" y="3005342"/>
                <a:ext cx="1074077" cy="569580"/>
              </a:xfrm>
              <a:prstGeom prst="rect">
                <a:avLst/>
              </a:prstGeom>
              <a:blipFill>
                <a:blip r:embed="rId4"/>
                <a:stretch>
                  <a:fillRect l="-3488" t="-4444" r="-6977" b="-17778"/>
                </a:stretch>
              </a:blipFill>
            </p:spPr>
            <p:txBody>
              <a:bodyPr/>
              <a:lstStyle/>
              <a:p>
                <a:r>
                  <a:rPr lang="en-US">
                    <a:noFill/>
                  </a:rPr>
                  <a:t> </a:t>
                </a:r>
              </a:p>
            </p:txBody>
          </p:sp>
        </mc:Fallback>
      </mc:AlternateContent>
    </p:spTree>
    <p:extLst>
      <p:ext uri="{BB962C8B-B14F-4D97-AF65-F5344CB8AC3E}">
        <p14:creationId xmlns:p14="http://schemas.microsoft.com/office/powerpoint/2010/main" val="38253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Exhaustive Projection Pursuit</a:t>
            </a:r>
            <a:br>
              <a:rPr lang="en-US" dirty="0"/>
            </a:br>
            <a:r>
              <a:rPr lang="en-US" sz="2700" dirty="0"/>
              <a:t>Best Balance vs Best Separated</a:t>
            </a:r>
            <a:endParaRPr lang="en-US" dirty="0"/>
          </a:p>
        </p:txBody>
      </p:sp>
      <p:sp>
        <p:nvSpPr>
          <p:cNvPr id="4" name="Content Placeholder 3"/>
          <p:cNvSpPr>
            <a:spLocks noGrp="1"/>
          </p:cNvSpPr>
          <p:nvPr>
            <p:ph idx="1"/>
          </p:nvPr>
        </p:nvSpPr>
        <p:spPr/>
        <p:txBody>
          <a:bodyPr/>
          <a:lstStyle/>
          <a:p>
            <a:r>
              <a:rPr lang="en-US" dirty="0"/>
              <a:t>Best Balanced most similar to conventional analysis</a:t>
            </a:r>
          </a:p>
          <a:p>
            <a:r>
              <a:rPr lang="en-US" dirty="0"/>
              <a:t>Best Separated better for rare populations and gives cleaner sorting gates</a:t>
            </a:r>
          </a:p>
        </p:txBody>
      </p:sp>
    </p:spTree>
    <p:extLst>
      <p:ext uri="{BB962C8B-B14F-4D97-AF65-F5344CB8AC3E}">
        <p14:creationId xmlns:p14="http://schemas.microsoft.com/office/powerpoint/2010/main" val="173092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Exhaustive Projection Pursuit</a:t>
            </a:r>
            <a:br>
              <a:rPr lang="en-US" dirty="0"/>
            </a:br>
            <a:r>
              <a:rPr lang="en-US" sz="3000" dirty="0"/>
              <a:t>End Stage Decisions</a:t>
            </a:r>
          </a:p>
        </p:txBody>
      </p:sp>
      <p:grpSp>
        <p:nvGrpSpPr>
          <p:cNvPr id="10" name="Group 9"/>
          <p:cNvGrpSpPr>
            <a:grpSpLocks noChangeAspect="1"/>
          </p:cNvGrpSpPr>
          <p:nvPr/>
        </p:nvGrpSpPr>
        <p:grpSpPr>
          <a:xfrm>
            <a:off x="457200" y="2616930"/>
            <a:ext cx="8229600" cy="2271139"/>
            <a:chOff x="-94054" y="2451331"/>
            <a:chExt cx="13055609" cy="3602985"/>
          </a:xfrm>
        </p:grpSpPr>
        <p:pic>
          <p:nvPicPr>
            <p:cNvPr id="4" name="Picture 3"/>
            <p:cNvPicPr>
              <a:picLocks noChangeAspect="1"/>
            </p:cNvPicPr>
            <p:nvPr/>
          </p:nvPicPr>
          <p:blipFill>
            <a:blip r:embed="rId2"/>
            <a:stretch>
              <a:fillRect/>
            </a:stretch>
          </p:blipFill>
          <p:spPr>
            <a:xfrm>
              <a:off x="3005987" y="2493371"/>
              <a:ext cx="3371850" cy="3495675"/>
            </a:xfrm>
            <a:prstGeom prst="rect">
              <a:avLst/>
            </a:prstGeom>
          </p:spPr>
        </p:pic>
        <p:pic>
          <p:nvPicPr>
            <p:cNvPr id="5" name="Picture 4"/>
            <p:cNvPicPr>
              <a:picLocks noChangeAspect="1"/>
            </p:cNvPicPr>
            <p:nvPr/>
          </p:nvPicPr>
          <p:blipFill>
            <a:blip r:embed="rId3"/>
            <a:stretch>
              <a:fillRect/>
            </a:stretch>
          </p:blipFill>
          <p:spPr>
            <a:xfrm>
              <a:off x="6377837" y="2451335"/>
              <a:ext cx="3362325" cy="3505200"/>
            </a:xfrm>
            <a:prstGeom prst="rect">
              <a:avLst/>
            </a:prstGeom>
          </p:spPr>
        </p:pic>
        <p:pic>
          <p:nvPicPr>
            <p:cNvPr id="6" name="Picture 5"/>
            <p:cNvPicPr>
              <a:picLocks noChangeAspect="1"/>
            </p:cNvPicPr>
            <p:nvPr/>
          </p:nvPicPr>
          <p:blipFill>
            <a:blip r:embed="rId4"/>
            <a:stretch>
              <a:fillRect/>
            </a:stretch>
          </p:blipFill>
          <p:spPr>
            <a:xfrm>
              <a:off x="9704005" y="2451331"/>
              <a:ext cx="3257550" cy="3533775"/>
            </a:xfrm>
            <a:prstGeom prst="rect">
              <a:avLst/>
            </a:prstGeom>
          </p:spPr>
        </p:pic>
        <p:pic>
          <p:nvPicPr>
            <p:cNvPr id="9" name="Picture 8"/>
            <p:cNvPicPr>
              <a:picLocks noChangeAspect="1"/>
            </p:cNvPicPr>
            <p:nvPr/>
          </p:nvPicPr>
          <p:blipFill>
            <a:blip r:embed="rId5"/>
            <a:stretch>
              <a:fillRect/>
            </a:stretch>
          </p:blipFill>
          <p:spPr>
            <a:xfrm>
              <a:off x="-94054" y="2491966"/>
              <a:ext cx="3324225" cy="3562350"/>
            </a:xfrm>
            <a:prstGeom prst="rect">
              <a:avLst/>
            </a:prstGeom>
          </p:spPr>
        </p:pic>
      </p:grpSp>
    </p:spTree>
    <p:extLst>
      <p:ext uri="{BB962C8B-B14F-4D97-AF65-F5344CB8AC3E}">
        <p14:creationId xmlns:p14="http://schemas.microsoft.com/office/powerpoint/2010/main" val="132802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Abnormal Populations</a:t>
            </a:r>
            <a:br>
              <a:rPr lang="en-US" dirty="0"/>
            </a:br>
            <a:r>
              <a:rPr lang="en-US" sz="3000" dirty="0" err="1"/>
              <a:t>Kullback-Leibler</a:t>
            </a:r>
            <a:r>
              <a:rPr lang="en-US" sz="3000" dirty="0"/>
              <a:t> Divergence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Normal distribution is the type case of cluster</a:t>
                </a:r>
              </a:p>
              <a:p>
                <a:r>
                  <a:rPr lang="en-US" dirty="0"/>
                  <a:t>Data are not normal but astronomical P values are not informative.</a:t>
                </a:r>
                <a:endParaRPr lang="en-US" baseline="30000" dirty="0"/>
              </a:p>
              <a:p>
                <a:r>
                  <a:rPr lang="en-US" dirty="0"/>
                  <a:t>For a given covariance the normal distribution has the highest entropy.</a:t>
                </a:r>
              </a:p>
              <a:p>
                <a:r>
                  <a:rPr lang="en-US" dirty="0"/>
                  <a:t>Differential Entropy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r>
                          <a:rPr lang="en-US" i="1">
                            <a:latin typeface="Cambria Math" panose="02040503050406030204" pitchFamily="18" charset="0"/>
                          </a:rPr>
                          <m:t>𝑝</m:t>
                        </m:r>
                        <m:r>
                          <a:rPr lang="en-US" i="1">
                            <a:latin typeface="Cambria Math" panose="02040503050406030204" pitchFamily="18" charset="0"/>
                          </a:rPr>
                          <m:t>]</m:t>
                        </m:r>
                      </m:e>
                    </m:func>
                  </m:oMath>
                </a14:m>
                <a:endParaRPr lang="en-US" dirty="0"/>
              </a:p>
              <a:p>
                <a:r>
                  <a:rPr lang="en-US" dirty="0"/>
                  <a:t>Measure abnormality by how much less entropy the data have.</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𝐾𝐿</m:t>
                        </m:r>
                      </m:sub>
                    </m:sSub>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𝐸</m:t>
                    </m:r>
                    <m:func>
                      <m:funcPr>
                        <m:ctrlPr>
                          <a:rPr lang="en-US" i="1">
                            <a:latin typeface="Cambria Math" panose="02040503050406030204" pitchFamily="18" charset="0"/>
                          </a:rPr>
                        </m:ctrlPr>
                      </m:funcPr>
                      <m:fName>
                        <m:r>
                          <a:rPr lang="en-US">
                            <a:latin typeface="Cambria Math" panose="02040503050406030204" pitchFamily="18" charset="0"/>
                          </a:rPr>
                          <m:t>[</m:t>
                        </m:r>
                        <m:r>
                          <m:rPr>
                            <m:sty m:val="p"/>
                          </m:rPr>
                          <a:rPr lang="en-US">
                            <a:latin typeface="Cambria Math" panose="02040503050406030204" pitchFamily="18" charset="0"/>
                          </a:rPr>
                          <m:t>ln</m:t>
                        </m:r>
                      </m:fNa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𝑞</m:t>
                                </m:r>
                              </m:den>
                            </m:f>
                          </m:e>
                        </m:box>
                      </m:e>
                    </m:func>
                    <m:r>
                      <a:rPr lang="en-US" i="1">
                        <a:latin typeface="Cambria Math" panose="02040503050406030204" pitchFamily="18" charset="0"/>
                      </a:rPr>
                      <m:t>]</m:t>
                    </m:r>
                  </m:oMath>
                </a14:m>
                <a:endParaRPr lang="en-US" dirty="0"/>
              </a:p>
              <a:p>
                <a:r>
                  <a:rPr lang="en-US" dirty="0"/>
                  <a:t>Prior distribution is normal, posterior distribution is data. Abnormality is how much information we gained.</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89" t="-2801" r="-463" b="-560"/>
                </a:stretch>
              </a:blipFill>
            </p:spPr>
            <p:txBody>
              <a:bodyPr/>
              <a:lstStyle/>
              <a:p>
                <a:r>
                  <a:rPr lang="en-US">
                    <a:noFill/>
                  </a:rPr>
                  <a:t> </a:t>
                </a:r>
              </a:p>
            </p:txBody>
          </p:sp>
        </mc:Fallback>
      </mc:AlternateContent>
    </p:spTree>
    <p:extLst>
      <p:ext uri="{BB962C8B-B14F-4D97-AF65-F5344CB8AC3E}">
        <p14:creationId xmlns:p14="http://schemas.microsoft.com/office/powerpoint/2010/main" val="20836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Abnormality</a:t>
            </a:r>
            <a:br>
              <a:rPr lang="en-US" b="1" dirty="0"/>
            </a:br>
            <a:r>
              <a:rPr lang="en-US" sz="3000" dirty="0"/>
              <a:t>High and Medium</a:t>
            </a:r>
          </a:p>
        </p:txBody>
      </p:sp>
      <p:grpSp>
        <p:nvGrpSpPr>
          <p:cNvPr id="3" name="Group 2"/>
          <p:cNvGrpSpPr>
            <a:grpSpLocks noChangeAspect="1"/>
          </p:cNvGrpSpPr>
          <p:nvPr/>
        </p:nvGrpSpPr>
        <p:grpSpPr>
          <a:xfrm>
            <a:off x="628650" y="2186531"/>
            <a:ext cx="7886700" cy="3656831"/>
            <a:chOff x="335608" y="1966359"/>
            <a:chExt cx="10935039" cy="5070255"/>
          </a:xfrm>
        </p:grpSpPr>
        <p:pic>
          <p:nvPicPr>
            <p:cNvPr id="5" name="Picture 4"/>
            <p:cNvPicPr>
              <a:picLocks noChangeAspect="1"/>
            </p:cNvPicPr>
            <p:nvPr/>
          </p:nvPicPr>
          <p:blipFill>
            <a:blip r:embed="rId2"/>
            <a:stretch>
              <a:fillRect/>
            </a:stretch>
          </p:blipFill>
          <p:spPr>
            <a:xfrm>
              <a:off x="5879497" y="1966359"/>
              <a:ext cx="5391150" cy="5038725"/>
            </a:xfrm>
            <a:prstGeom prst="rect">
              <a:avLst/>
            </a:prstGeom>
          </p:spPr>
        </p:pic>
        <p:pic>
          <p:nvPicPr>
            <p:cNvPr id="9" name="Picture 8"/>
            <p:cNvPicPr>
              <a:picLocks noChangeAspect="1"/>
            </p:cNvPicPr>
            <p:nvPr/>
          </p:nvPicPr>
          <p:blipFill>
            <a:blip r:embed="rId3"/>
            <a:stretch>
              <a:fillRect/>
            </a:stretch>
          </p:blipFill>
          <p:spPr>
            <a:xfrm>
              <a:off x="335608" y="1969314"/>
              <a:ext cx="5400675" cy="5067300"/>
            </a:xfrm>
            <a:prstGeom prst="rect">
              <a:avLst/>
            </a:prstGeom>
          </p:spPr>
        </p:pic>
      </p:grpSp>
    </p:spTree>
    <p:extLst>
      <p:ext uri="{BB962C8B-B14F-4D97-AF65-F5344CB8AC3E}">
        <p14:creationId xmlns:p14="http://schemas.microsoft.com/office/powerpoint/2010/main" val="284703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Abnormality</a:t>
            </a:r>
            <a:br>
              <a:rPr lang="en-US" dirty="0"/>
            </a:br>
            <a:r>
              <a:rPr lang="en-US" sz="3000" dirty="0"/>
              <a:t>Low and Very Low</a:t>
            </a:r>
          </a:p>
        </p:txBody>
      </p:sp>
      <p:pic>
        <p:nvPicPr>
          <p:cNvPr id="4" name="Picture 3"/>
          <p:cNvPicPr>
            <a:picLocks noChangeAspect="1"/>
          </p:cNvPicPr>
          <p:nvPr/>
        </p:nvPicPr>
        <p:blipFill>
          <a:blip r:embed="rId2"/>
          <a:stretch>
            <a:fillRect/>
          </a:stretch>
        </p:blipFill>
        <p:spPr>
          <a:xfrm>
            <a:off x="361188" y="2221707"/>
            <a:ext cx="4071938" cy="3779044"/>
          </a:xfrm>
          <a:prstGeom prst="rect">
            <a:avLst/>
          </a:prstGeom>
        </p:spPr>
      </p:pic>
      <p:pic>
        <p:nvPicPr>
          <p:cNvPr id="8" name="Picture 7"/>
          <p:cNvPicPr>
            <a:picLocks noChangeAspect="1"/>
          </p:cNvPicPr>
          <p:nvPr/>
        </p:nvPicPr>
        <p:blipFill>
          <a:blip r:embed="rId3"/>
          <a:stretch>
            <a:fillRect/>
          </a:stretch>
        </p:blipFill>
        <p:spPr>
          <a:xfrm>
            <a:off x="4572000" y="2221707"/>
            <a:ext cx="4064794" cy="3793331"/>
          </a:xfrm>
          <a:prstGeom prst="rect">
            <a:avLst/>
          </a:prstGeom>
        </p:spPr>
      </p:pic>
    </p:spTree>
    <p:extLst>
      <p:ext uri="{BB962C8B-B14F-4D97-AF65-F5344CB8AC3E}">
        <p14:creationId xmlns:p14="http://schemas.microsoft.com/office/powerpoint/2010/main" val="426042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Abnormality</a:t>
            </a:r>
            <a:br>
              <a:rPr lang="en-US" dirty="0"/>
            </a:br>
            <a:r>
              <a:rPr lang="en-US" sz="3000" dirty="0"/>
              <a:t>Not sensitive to the number of events</a:t>
            </a:r>
          </a:p>
        </p:txBody>
      </p:sp>
      <p:grpSp>
        <p:nvGrpSpPr>
          <p:cNvPr id="7" name="Group 6"/>
          <p:cNvGrpSpPr>
            <a:grpSpLocks noChangeAspect="1"/>
          </p:cNvGrpSpPr>
          <p:nvPr/>
        </p:nvGrpSpPr>
        <p:grpSpPr>
          <a:xfrm>
            <a:off x="881748" y="2534305"/>
            <a:ext cx="7099603" cy="3223260"/>
            <a:chOff x="660654" y="1775459"/>
            <a:chExt cx="10909554" cy="4953000"/>
          </a:xfrm>
        </p:grpSpPr>
        <p:pic>
          <p:nvPicPr>
            <p:cNvPr id="3" name="Picture 2"/>
            <p:cNvPicPr>
              <a:picLocks noChangeAspect="1"/>
            </p:cNvPicPr>
            <p:nvPr/>
          </p:nvPicPr>
          <p:blipFill>
            <a:blip r:embed="rId2"/>
            <a:stretch>
              <a:fillRect/>
            </a:stretch>
          </p:blipFill>
          <p:spPr>
            <a:xfrm>
              <a:off x="660654" y="1775459"/>
              <a:ext cx="5353050" cy="4953000"/>
            </a:xfrm>
            <a:prstGeom prst="rect">
              <a:avLst/>
            </a:prstGeom>
          </p:spPr>
        </p:pic>
        <p:pic>
          <p:nvPicPr>
            <p:cNvPr id="4" name="Picture 3"/>
            <p:cNvPicPr>
              <a:picLocks noChangeAspect="1"/>
            </p:cNvPicPr>
            <p:nvPr/>
          </p:nvPicPr>
          <p:blipFill>
            <a:blip r:embed="rId3"/>
            <a:stretch>
              <a:fillRect/>
            </a:stretch>
          </p:blipFill>
          <p:spPr>
            <a:xfrm>
              <a:off x="6236208" y="1846516"/>
              <a:ext cx="5334000" cy="4829175"/>
            </a:xfrm>
            <a:prstGeom prst="rect">
              <a:avLst/>
            </a:prstGeom>
          </p:spPr>
        </p:pic>
      </p:grpSp>
      <p:sp>
        <p:nvSpPr>
          <p:cNvPr id="5" name="TextBox 4"/>
          <p:cNvSpPr txBox="1"/>
          <p:nvPr/>
        </p:nvSpPr>
        <p:spPr>
          <a:xfrm>
            <a:off x="2348546" y="2257306"/>
            <a:ext cx="1082219" cy="369332"/>
          </a:xfrm>
          <a:prstGeom prst="rect">
            <a:avLst/>
          </a:prstGeom>
          <a:noFill/>
        </p:spPr>
        <p:txBody>
          <a:bodyPr wrap="none" rtlCol="0">
            <a:spAutoFit/>
          </a:bodyPr>
          <a:lstStyle/>
          <a:p>
            <a:r>
              <a:rPr lang="en-US" dirty="0"/>
              <a:t>57 Events</a:t>
            </a:r>
          </a:p>
        </p:txBody>
      </p:sp>
      <p:sp>
        <p:nvSpPr>
          <p:cNvPr id="6" name="TextBox 5"/>
          <p:cNvSpPr txBox="1"/>
          <p:nvPr/>
        </p:nvSpPr>
        <p:spPr>
          <a:xfrm>
            <a:off x="5832147" y="2257306"/>
            <a:ext cx="1202445" cy="369332"/>
          </a:xfrm>
          <a:prstGeom prst="rect">
            <a:avLst/>
          </a:prstGeom>
          <a:noFill/>
        </p:spPr>
        <p:txBody>
          <a:bodyPr wrap="none" rtlCol="0">
            <a:spAutoFit/>
          </a:bodyPr>
          <a:lstStyle/>
          <a:p>
            <a:r>
              <a:rPr lang="en-US" dirty="0"/>
              <a:t>12K Events</a:t>
            </a:r>
          </a:p>
        </p:txBody>
      </p:sp>
    </p:spTree>
    <p:extLst>
      <p:ext uri="{BB962C8B-B14F-4D97-AF65-F5344CB8AC3E}">
        <p14:creationId xmlns:p14="http://schemas.microsoft.com/office/powerpoint/2010/main" val="332212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76F93B08-5465-E548-A7D8-0A8271ACAC0D}"/>
              </a:ext>
            </a:extLst>
          </p:cNvPr>
          <p:cNvSpPr>
            <a:spLocks noGrp="1"/>
          </p:cNvSpPr>
          <p:nvPr>
            <p:ph idx="1"/>
          </p:nvPr>
        </p:nvSpPr>
        <p:spPr>
          <a:xfrm>
            <a:off x="444500" y="1093788"/>
            <a:ext cx="8229600" cy="5472112"/>
          </a:xfrm>
        </p:spPr>
        <p:txBody>
          <a:bodyPr/>
          <a:lstStyle/>
          <a:p>
            <a:pPr eaLnBrk="1" hangingPunct="1"/>
            <a:r>
              <a:rPr lang="en-US" altLang="en-US" sz="2800" dirty="0">
                <a:ea typeface="ＭＳ Ｐゴシック" panose="020B0600070205080204" pitchFamily="34" charset="-128"/>
              </a:rPr>
              <a:t>Software application for flow cytometry analysis </a:t>
            </a:r>
          </a:p>
          <a:p>
            <a:pPr eaLnBrk="1" hangingPunct="1"/>
            <a:r>
              <a:rPr lang="en-US" altLang="en-US" sz="2800" dirty="0">
                <a:ea typeface="ＭＳ Ｐゴシック" panose="020B0600070205080204" pitchFamily="34" charset="-128"/>
              </a:rPr>
              <a:t>First released in March 2014 </a:t>
            </a:r>
          </a:p>
          <a:p>
            <a:pPr eaLnBrk="1" hangingPunct="1"/>
            <a:r>
              <a:rPr lang="en-US" altLang="en-US" sz="2800" dirty="0">
                <a:ea typeface="ＭＳ Ｐゴシック" panose="020B0600070205080204" pitchFamily="34" charset="-128"/>
              </a:rPr>
              <a:t>Provides </a:t>
            </a:r>
            <a:r>
              <a:rPr lang="en-US" altLang="en-US" sz="2800" b="1" dirty="0">
                <a:ea typeface="ＭＳ Ｐゴシック" panose="020B0600070205080204" pitchFamily="34" charset="-128"/>
              </a:rPr>
              <a:t>full</a:t>
            </a:r>
            <a:r>
              <a:rPr lang="en-US" altLang="en-US" sz="2800" dirty="0">
                <a:ea typeface="ＭＳ Ｐゴシック" panose="020B0600070205080204" pitchFamily="34" charset="-128"/>
              </a:rPr>
              <a:t> automation of compensation and biexponential</a:t>
            </a:r>
          </a:p>
          <a:p>
            <a:pPr eaLnBrk="1" hangingPunct="1"/>
            <a:r>
              <a:rPr lang="en-US" altLang="en-US" sz="2800" dirty="0">
                <a:ea typeface="ＭＳ Ｐゴシック" panose="020B0600070205080204" pitchFamily="34" charset="-128"/>
              </a:rPr>
              <a:t>Until 2017 provided only </a:t>
            </a:r>
            <a:r>
              <a:rPr lang="en-US" altLang="en-US" sz="2800" b="1" dirty="0">
                <a:ea typeface="ＭＳ Ｐゴシック" panose="020B0600070205080204" pitchFamily="34" charset="-128"/>
              </a:rPr>
              <a:t>partial </a:t>
            </a:r>
            <a:r>
              <a:rPr lang="en-US" altLang="en-US" sz="2800" dirty="0">
                <a:ea typeface="ＭＳ Ｐゴシック" panose="020B0600070205080204" pitchFamily="34" charset="-128"/>
              </a:rPr>
              <a:t>automation of gating… doing only </a:t>
            </a:r>
            <a:r>
              <a:rPr lang="en-US" altLang="en-US" sz="2800" b="1" dirty="0">
                <a:solidFill>
                  <a:srgbClr val="FF0000"/>
                </a:solidFill>
                <a:ea typeface="ＭＳ Ｐゴシック" panose="020B0600070205080204" pitchFamily="34" charset="-128"/>
              </a:rPr>
              <a:t>one</a:t>
            </a:r>
            <a:r>
              <a:rPr lang="en-US" altLang="en-US" sz="2800" dirty="0">
                <a:solidFill>
                  <a:srgbClr val="FF0000"/>
                </a:solidFill>
                <a:ea typeface="ＭＳ Ｐゴシック" panose="020B0600070205080204" pitchFamily="34" charset="-128"/>
              </a:rPr>
              <a:t> </a:t>
            </a:r>
            <a:r>
              <a:rPr lang="en-US" altLang="en-US" sz="2800" dirty="0">
                <a:ea typeface="ＭＳ Ｐゴシック" panose="020B0600070205080204" pitchFamily="34" charset="-128"/>
              </a:rPr>
              <a:t>of the three principal tasks of </a:t>
            </a:r>
            <a:r>
              <a:rPr lang="en-US" altLang="en-US" sz="2800" i="1" dirty="0">
                <a:ea typeface="ＭＳ Ｐゴシック" panose="020B0600070205080204" pitchFamily="34" charset="-128"/>
              </a:rPr>
              <a:t>conventional</a:t>
            </a:r>
            <a:r>
              <a:rPr lang="en-US" altLang="en-US" sz="2800" dirty="0">
                <a:ea typeface="ＭＳ Ｐゴシック" panose="020B0600070205080204" pitchFamily="34" charset="-128"/>
              </a:rPr>
              <a:t> gating</a:t>
            </a:r>
          </a:p>
          <a:p>
            <a:pPr marL="914400" lvl="1" indent="-457200" eaLnBrk="1" hangingPunct="1">
              <a:buFont typeface="+mj-lt"/>
              <a:buAutoNum type="arabicPeriod"/>
            </a:pPr>
            <a:r>
              <a:rPr lang="en-US" altLang="en-US" sz="2400" dirty="0">
                <a:ea typeface="ＭＳ Ｐゴシック" panose="020B0600070205080204" pitchFamily="34" charset="-128"/>
              </a:rPr>
              <a:t>Choosing parameters for a 2D projection</a:t>
            </a:r>
          </a:p>
          <a:p>
            <a:pPr marL="914400" lvl="1" indent="-457200" eaLnBrk="1" hangingPunct="1">
              <a:buFont typeface="+mj-lt"/>
              <a:buAutoNum type="arabicPeriod"/>
            </a:pPr>
            <a:r>
              <a:rPr lang="en-US" altLang="en-US" sz="2400" dirty="0">
                <a:solidFill>
                  <a:srgbClr val="FF0000"/>
                </a:solidFill>
                <a:ea typeface="ＭＳ Ｐゴシック" panose="020B0600070205080204" pitchFamily="34" charset="-128"/>
              </a:rPr>
              <a:t>Drawing boundaries around  subsets</a:t>
            </a:r>
          </a:p>
          <a:p>
            <a:pPr marL="914400" lvl="1" indent="-457200" eaLnBrk="1" hangingPunct="1">
              <a:buFont typeface="+mj-lt"/>
              <a:buAutoNum type="arabicPeriod"/>
            </a:pPr>
            <a:r>
              <a:rPr lang="en-US" altLang="en-US" sz="2400" dirty="0">
                <a:ea typeface="ＭＳ Ｐゴシック" panose="020B0600070205080204" pitchFamily="34" charset="-128"/>
              </a:rPr>
              <a:t>Choosing a subset on which to gate further</a:t>
            </a:r>
          </a:p>
          <a:p>
            <a:pPr lvl="1" eaLnBrk="1" hangingPunct="1"/>
            <a:endParaRPr lang="en-US" altLang="en-US" dirty="0">
              <a:ea typeface="ＭＳ Ｐゴシック" panose="020B0600070205080204" pitchFamily="34" charset="-128"/>
            </a:endParaRPr>
          </a:p>
          <a:p>
            <a:pPr lvl="1" eaLnBrk="1" hangingPunct="1">
              <a:buFont typeface="Arial" panose="020B0604020202020204" pitchFamily="34" charset="0"/>
              <a:buNone/>
            </a:pPr>
            <a:endParaRPr lang="en-US" altLang="en-US" sz="2000" b="1" u="sng" dirty="0">
              <a:ea typeface="ＭＳ Ｐゴシック" panose="020B0600070205080204" pitchFamily="34" charset="-128"/>
            </a:endParaRPr>
          </a:p>
          <a:p>
            <a:pPr eaLnBrk="1" hangingPunct="1"/>
            <a:endParaRPr lang="en-US" altLang="en-US" sz="2400" dirty="0">
              <a:ea typeface="ＭＳ Ｐゴシック" panose="020B0600070205080204" pitchFamily="34" charset="-128"/>
            </a:endParaRPr>
          </a:p>
          <a:p>
            <a:pPr eaLnBrk="1" hangingPunct="1">
              <a:buFont typeface="Arial" panose="020B0604020202020204" pitchFamily="34" charset="0"/>
              <a:buNone/>
            </a:pPr>
            <a:endParaRPr lang="en-US" altLang="en-US" sz="2200" b="1" dirty="0">
              <a:solidFill>
                <a:srgbClr val="E46C0A"/>
              </a:solidFill>
              <a:ea typeface="ＭＳ Ｐゴシック" panose="020B0600070205080204" pitchFamily="34" charset="-128"/>
            </a:endParaRPr>
          </a:p>
          <a:p>
            <a:pPr lvl="1" eaLnBrk="1" hangingPunct="1">
              <a:buFont typeface="Arial" panose="020B0604020202020204" pitchFamily="34" charset="0"/>
              <a:buNone/>
            </a:pPr>
            <a:endParaRPr lang="en-US" altLang="en-US" dirty="0">
              <a:ea typeface="ＭＳ Ｐゴシック" panose="020B0600070205080204" pitchFamily="34" charset="-128"/>
            </a:endParaRPr>
          </a:p>
          <a:p>
            <a:pPr lvl="1" eaLnBrk="1" hangingPunct="1"/>
            <a:endParaRPr lang="en-US" altLang="en-US" dirty="0">
              <a:ea typeface="ＭＳ Ｐゴシック" panose="020B0600070205080204" pitchFamily="34" charset="-128"/>
            </a:endParaRPr>
          </a:p>
        </p:txBody>
      </p:sp>
      <p:sp>
        <p:nvSpPr>
          <p:cNvPr id="4" name="Rectangle 52">
            <a:extLst>
              <a:ext uri="{FF2B5EF4-FFF2-40B4-BE49-F238E27FC236}">
                <a16:creationId xmlns:a16="http://schemas.microsoft.com/office/drawing/2014/main" id="{F48F25FD-8F4B-0443-8F63-63C20B08880F}"/>
              </a:ext>
            </a:extLst>
          </p:cNvPr>
          <p:cNvSpPr>
            <a:spLocks noChangeArrowheads="1"/>
          </p:cNvSpPr>
          <p:nvPr/>
        </p:nvSpPr>
        <p:spPr bwMode="auto">
          <a:xfrm>
            <a:off x="0" y="0"/>
            <a:ext cx="9144000" cy="584200"/>
          </a:xfrm>
          <a:prstGeom prst="rect">
            <a:avLst/>
          </a:prstGeom>
          <a:solidFill>
            <a:schemeClr val="tx2">
              <a:lumMod val="60000"/>
              <a:lumOff val="40000"/>
              <a:alpha val="47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sz="3200" dirty="0">
                <a:latin typeface="Calibri"/>
                <a:ea typeface="+mn-ea"/>
                <a:cs typeface="Calibri"/>
              </a:rPr>
              <a:t>What is AutoGate?	</a:t>
            </a:r>
            <a:endParaRPr lang="en-US" altLang="en-US" sz="3200" b="1" dirty="0">
              <a:latin typeface="Calibri"/>
              <a:ea typeface="+mn-ea"/>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Abnormality</a:t>
            </a:r>
            <a:br>
              <a:rPr lang="en-US" dirty="0"/>
            </a:br>
            <a:r>
              <a:rPr lang="en-US" sz="3000" dirty="0" err="1"/>
              <a:t>CyToF</a:t>
            </a:r>
            <a:r>
              <a:rPr lang="en-US" sz="3000" dirty="0"/>
              <a:t> data not normal at zero</a:t>
            </a:r>
          </a:p>
        </p:txBody>
      </p:sp>
      <p:grpSp>
        <p:nvGrpSpPr>
          <p:cNvPr id="5" name="Group 4"/>
          <p:cNvGrpSpPr/>
          <p:nvPr/>
        </p:nvGrpSpPr>
        <p:grpSpPr>
          <a:xfrm>
            <a:off x="1858608" y="2746260"/>
            <a:ext cx="5426785" cy="2678906"/>
            <a:chOff x="2101454" y="2676334"/>
            <a:chExt cx="7235713" cy="3571875"/>
          </a:xfrm>
        </p:grpSpPr>
        <p:pic>
          <p:nvPicPr>
            <p:cNvPr id="3" name="Picture 2"/>
            <p:cNvPicPr>
              <a:picLocks noChangeAspect="1"/>
            </p:cNvPicPr>
            <p:nvPr/>
          </p:nvPicPr>
          <p:blipFill>
            <a:blip r:embed="rId2"/>
            <a:stretch>
              <a:fillRect/>
            </a:stretch>
          </p:blipFill>
          <p:spPr>
            <a:xfrm>
              <a:off x="2101454" y="2723959"/>
              <a:ext cx="3352800" cy="3524250"/>
            </a:xfrm>
            <a:prstGeom prst="rect">
              <a:avLst/>
            </a:prstGeom>
          </p:spPr>
        </p:pic>
        <p:pic>
          <p:nvPicPr>
            <p:cNvPr id="4" name="Picture 3"/>
            <p:cNvPicPr>
              <a:picLocks noChangeAspect="1"/>
            </p:cNvPicPr>
            <p:nvPr/>
          </p:nvPicPr>
          <p:blipFill>
            <a:blip r:embed="rId3"/>
            <a:stretch>
              <a:fillRect/>
            </a:stretch>
          </p:blipFill>
          <p:spPr>
            <a:xfrm>
              <a:off x="5927217" y="2676334"/>
              <a:ext cx="3409950" cy="3571875"/>
            </a:xfrm>
            <a:prstGeom prst="rect">
              <a:avLst/>
            </a:prstGeom>
          </p:spPr>
        </p:pic>
      </p:grpSp>
    </p:spTree>
    <p:extLst>
      <p:ext uri="{BB962C8B-B14F-4D97-AF65-F5344CB8AC3E}">
        <p14:creationId xmlns:p14="http://schemas.microsoft.com/office/powerpoint/2010/main" val="320339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Conventional Analysis</a:t>
            </a:r>
          </a:p>
        </p:txBody>
      </p:sp>
      <p:pic>
        <p:nvPicPr>
          <p:cNvPr id="4" name="Picture 3"/>
          <p:cNvPicPr>
            <a:picLocks noChangeAspect="1"/>
          </p:cNvPicPr>
          <p:nvPr/>
        </p:nvPicPr>
        <p:blipFill>
          <a:blip r:embed="rId2"/>
          <a:stretch>
            <a:fillRect/>
          </a:stretch>
        </p:blipFill>
        <p:spPr>
          <a:xfrm>
            <a:off x="1962103" y="2125267"/>
            <a:ext cx="2609897" cy="3703320"/>
          </a:xfrm>
          <a:prstGeom prst="rect">
            <a:avLst/>
          </a:prstGeom>
        </p:spPr>
      </p:pic>
      <p:sp>
        <p:nvSpPr>
          <p:cNvPr id="6" name="TextBox 5"/>
          <p:cNvSpPr txBox="1"/>
          <p:nvPr/>
        </p:nvSpPr>
        <p:spPr>
          <a:xfrm>
            <a:off x="4836653" y="2591934"/>
            <a:ext cx="3563476" cy="1615827"/>
          </a:xfrm>
          <a:prstGeom prst="rect">
            <a:avLst/>
          </a:prstGeom>
          <a:noFill/>
        </p:spPr>
        <p:txBody>
          <a:bodyPr wrap="none" rtlCol="0">
            <a:spAutoFit/>
          </a:bodyPr>
          <a:lstStyle/>
          <a:p>
            <a:r>
              <a:rPr lang="en-US" dirty="0">
                <a:latin typeface="AdvOT24c3cae3.B"/>
              </a:rPr>
              <a:t>Two physically, functionally, and</a:t>
            </a:r>
          </a:p>
          <a:p>
            <a:r>
              <a:rPr lang="en-US" dirty="0">
                <a:latin typeface="AdvOT24c3cae3.B"/>
              </a:rPr>
              <a:t>developmentally distinct peritoneal </a:t>
            </a:r>
          </a:p>
          <a:p>
            <a:r>
              <a:rPr lang="en-US" dirty="0">
                <a:latin typeface="AdvOT24c3cae3.B"/>
              </a:rPr>
              <a:t>macrophage subsets</a:t>
            </a:r>
          </a:p>
          <a:p>
            <a:r>
              <a:rPr lang="en-US" sz="900" dirty="0" err="1">
                <a:latin typeface="AdvOT6c1def61.B"/>
              </a:rPr>
              <a:t>Eliver</a:t>
            </a:r>
            <a:r>
              <a:rPr lang="en-US" sz="900" dirty="0">
                <a:latin typeface="AdvOT6c1def61.B"/>
              </a:rPr>
              <a:t> </a:t>
            </a:r>
            <a:r>
              <a:rPr lang="en-US" sz="900" dirty="0" err="1">
                <a:latin typeface="AdvOT6c1def61.B"/>
              </a:rPr>
              <a:t>Eid</a:t>
            </a:r>
            <a:r>
              <a:rPr lang="en-US" sz="900" dirty="0">
                <a:latin typeface="AdvOT6c1def61.B"/>
              </a:rPr>
              <a:t> </a:t>
            </a:r>
            <a:r>
              <a:rPr lang="en-US" sz="900" dirty="0" err="1">
                <a:latin typeface="AdvOT6c1def61.B"/>
              </a:rPr>
              <a:t>Bou</a:t>
            </a:r>
            <a:r>
              <a:rPr lang="en-US" sz="900" dirty="0">
                <a:latin typeface="AdvOT6c1def61.B"/>
              </a:rPr>
              <a:t> Ghosn, Alexandra A. </a:t>
            </a:r>
            <a:r>
              <a:rPr lang="en-US" sz="900" dirty="0" err="1">
                <a:latin typeface="AdvOT6c1def61.B"/>
              </a:rPr>
              <a:t>Cassado</a:t>
            </a:r>
            <a:r>
              <a:rPr lang="en-US" sz="900" dirty="0">
                <a:latin typeface="AdvOT6c1def61.B"/>
              </a:rPr>
              <a:t>, </a:t>
            </a:r>
          </a:p>
          <a:p>
            <a:r>
              <a:rPr lang="en-US" sz="900" dirty="0">
                <a:latin typeface="AdvOT6c1def61.B"/>
              </a:rPr>
              <a:t>Gregory R. </a:t>
            </a:r>
            <a:r>
              <a:rPr lang="en-US" sz="900" dirty="0" err="1">
                <a:latin typeface="AdvOT6c1def61.B"/>
              </a:rPr>
              <a:t>Govoni</a:t>
            </a:r>
            <a:r>
              <a:rPr lang="en-US" sz="900" dirty="0">
                <a:latin typeface="AdvOT6c1def61.B"/>
              </a:rPr>
              <a:t>, Takeshi Fukuhara, Yang </a:t>
            </a:r>
            <a:r>
              <a:rPr lang="en-US" sz="900" dirty="0" err="1">
                <a:latin typeface="AdvOT6c1def61.B"/>
              </a:rPr>
              <a:t>Yang</a:t>
            </a:r>
            <a:r>
              <a:rPr lang="en-US" sz="900" dirty="0">
                <a:latin typeface="AdvOT6c1def61.B"/>
              </a:rPr>
              <a:t>,</a:t>
            </a:r>
          </a:p>
          <a:p>
            <a:r>
              <a:rPr lang="en-US" sz="900" dirty="0">
                <a:latin typeface="AdvOT6c1def61.B"/>
              </a:rPr>
              <a:t>Denise M. </a:t>
            </a:r>
            <a:r>
              <a:rPr lang="en-US" sz="900" dirty="0" err="1">
                <a:latin typeface="AdvOT6c1def61.B"/>
              </a:rPr>
              <a:t>Monack</a:t>
            </a:r>
            <a:r>
              <a:rPr lang="en-US" sz="900" dirty="0">
                <a:latin typeface="AdvOT6c1def61.B"/>
              </a:rPr>
              <a:t>, Karina R. </a:t>
            </a:r>
            <a:r>
              <a:rPr lang="en-US" sz="900" dirty="0" err="1">
                <a:latin typeface="AdvOT6c1def61.B"/>
              </a:rPr>
              <a:t>Bortoluci</a:t>
            </a:r>
            <a:r>
              <a:rPr lang="en-US" sz="900" dirty="0">
                <a:latin typeface="AdvOT6c1def61.B"/>
              </a:rPr>
              <a:t>, </a:t>
            </a:r>
          </a:p>
          <a:p>
            <a:r>
              <a:rPr lang="en-US" sz="900" dirty="0">
                <a:latin typeface="AdvOT6c1def61.B"/>
              </a:rPr>
              <a:t>Sandro R. Almeida, Leonard A. </a:t>
            </a:r>
            <a:r>
              <a:rPr lang="en-US" sz="900" dirty="0" err="1">
                <a:latin typeface="AdvOT6c1def61.B"/>
              </a:rPr>
              <a:t>Herzenberg</a:t>
            </a:r>
            <a:r>
              <a:rPr lang="en-US" sz="900" dirty="0">
                <a:latin typeface="AdvOT6c1def61.B"/>
              </a:rPr>
              <a:t>, and </a:t>
            </a:r>
          </a:p>
          <a:p>
            <a:r>
              <a:rPr lang="en-US" sz="900" dirty="0" err="1">
                <a:latin typeface="AdvOT6c1def61.B"/>
              </a:rPr>
              <a:t>Leonore</a:t>
            </a:r>
            <a:r>
              <a:rPr lang="en-US" sz="900" dirty="0">
                <a:latin typeface="AdvOT6c1def61.B"/>
              </a:rPr>
              <a:t> A. </a:t>
            </a:r>
            <a:r>
              <a:rPr lang="en-US" sz="900" dirty="0" err="1">
                <a:latin typeface="AdvOT6c1def61.B"/>
              </a:rPr>
              <a:t>Herzenberg</a:t>
            </a:r>
            <a:endParaRPr lang="en-US" sz="900" dirty="0"/>
          </a:p>
        </p:txBody>
      </p:sp>
    </p:spTree>
    <p:extLst>
      <p:ext uri="{BB962C8B-B14F-4D97-AF65-F5344CB8AC3E}">
        <p14:creationId xmlns:p14="http://schemas.microsoft.com/office/powerpoint/2010/main" val="166351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Exhaustive Projection Pursuit</a:t>
            </a:r>
            <a:br>
              <a:rPr lang="en-US" dirty="0"/>
            </a:br>
            <a:r>
              <a:rPr lang="en-US" sz="2100" dirty="0" err="1"/>
              <a:t>Phenogram</a:t>
            </a:r>
            <a:r>
              <a:rPr lang="en-US" sz="2100" dirty="0"/>
              <a:t> (City Block Distance)</a:t>
            </a:r>
          </a:p>
        </p:txBody>
      </p:sp>
      <p:pic>
        <p:nvPicPr>
          <p:cNvPr id="4" name="Picture 3"/>
          <p:cNvPicPr>
            <a:picLocks noChangeAspect="1"/>
          </p:cNvPicPr>
          <p:nvPr/>
        </p:nvPicPr>
        <p:blipFill rotWithShape="1">
          <a:blip r:embed="rId2"/>
          <a:srcRect t="8065" r="12119" b="-8065"/>
          <a:stretch/>
        </p:blipFill>
        <p:spPr>
          <a:xfrm>
            <a:off x="1143000" y="2217202"/>
            <a:ext cx="6720840" cy="4251960"/>
          </a:xfrm>
          <a:prstGeom prst="rect">
            <a:avLst/>
          </a:prstGeom>
        </p:spPr>
      </p:pic>
      <p:sp>
        <p:nvSpPr>
          <p:cNvPr id="5" name="TextBox 4"/>
          <p:cNvSpPr txBox="1"/>
          <p:nvPr/>
        </p:nvSpPr>
        <p:spPr>
          <a:xfrm>
            <a:off x="2747513" y="4920292"/>
            <a:ext cx="1455014" cy="369332"/>
          </a:xfrm>
          <a:prstGeom prst="rect">
            <a:avLst/>
          </a:prstGeom>
          <a:noFill/>
        </p:spPr>
        <p:txBody>
          <a:bodyPr wrap="none" rtlCol="0">
            <a:spAutoFit/>
          </a:bodyPr>
          <a:lstStyle/>
          <a:p>
            <a:r>
              <a:rPr lang="en-US" dirty="0"/>
              <a:t>Macrophages</a:t>
            </a:r>
          </a:p>
        </p:txBody>
      </p:sp>
      <p:sp>
        <p:nvSpPr>
          <p:cNvPr id="6" name="TextBox 5"/>
          <p:cNvSpPr txBox="1"/>
          <p:nvPr/>
        </p:nvSpPr>
        <p:spPr>
          <a:xfrm>
            <a:off x="2781032" y="3045779"/>
            <a:ext cx="1410322" cy="369332"/>
          </a:xfrm>
          <a:prstGeom prst="rect">
            <a:avLst/>
          </a:prstGeom>
          <a:noFill/>
        </p:spPr>
        <p:txBody>
          <a:bodyPr wrap="none" rtlCol="0">
            <a:spAutoFit/>
          </a:bodyPr>
          <a:lstStyle/>
          <a:p>
            <a:r>
              <a:rPr lang="en-US" dirty="0"/>
              <a:t>Lymphocytes</a:t>
            </a:r>
          </a:p>
        </p:txBody>
      </p:sp>
      <p:sp>
        <p:nvSpPr>
          <p:cNvPr id="7" name="TextBox 6"/>
          <p:cNvSpPr txBox="1"/>
          <p:nvPr/>
        </p:nvSpPr>
        <p:spPr>
          <a:xfrm>
            <a:off x="1494172" y="3632299"/>
            <a:ext cx="1328954" cy="369332"/>
          </a:xfrm>
          <a:prstGeom prst="rect">
            <a:avLst/>
          </a:prstGeom>
          <a:noFill/>
        </p:spPr>
        <p:txBody>
          <a:bodyPr wrap="none" rtlCol="0">
            <a:spAutoFit/>
          </a:bodyPr>
          <a:lstStyle/>
          <a:p>
            <a:r>
              <a:rPr lang="en-US" dirty="0"/>
              <a:t>Live Singlets</a:t>
            </a:r>
          </a:p>
        </p:txBody>
      </p:sp>
      <p:sp>
        <p:nvSpPr>
          <p:cNvPr id="8" name="TextBox 7"/>
          <p:cNvSpPr txBox="1"/>
          <p:nvPr/>
        </p:nvSpPr>
        <p:spPr>
          <a:xfrm>
            <a:off x="3838775" y="3909298"/>
            <a:ext cx="797013" cy="369332"/>
          </a:xfrm>
          <a:prstGeom prst="rect">
            <a:avLst/>
          </a:prstGeom>
          <a:noFill/>
        </p:spPr>
        <p:txBody>
          <a:bodyPr wrap="none" rtlCol="0">
            <a:spAutoFit/>
          </a:bodyPr>
          <a:lstStyle/>
          <a:p>
            <a:r>
              <a:rPr lang="en-US" dirty="0"/>
              <a:t>B Cells</a:t>
            </a:r>
          </a:p>
        </p:txBody>
      </p:sp>
      <p:sp>
        <p:nvSpPr>
          <p:cNvPr id="9" name="TextBox 8"/>
          <p:cNvSpPr txBox="1"/>
          <p:nvPr/>
        </p:nvSpPr>
        <p:spPr>
          <a:xfrm>
            <a:off x="3724455" y="2722812"/>
            <a:ext cx="1242648" cy="369332"/>
          </a:xfrm>
          <a:prstGeom prst="rect">
            <a:avLst/>
          </a:prstGeom>
          <a:noFill/>
        </p:spPr>
        <p:txBody>
          <a:bodyPr wrap="none" rtlCol="0">
            <a:spAutoFit/>
          </a:bodyPr>
          <a:lstStyle/>
          <a:p>
            <a:r>
              <a:rPr lang="en-US" dirty="0"/>
              <a:t>Non B Cells</a:t>
            </a:r>
          </a:p>
        </p:txBody>
      </p:sp>
    </p:spTree>
    <p:extLst>
      <p:ext uri="{BB962C8B-B14F-4D97-AF65-F5344CB8AC3E}">
        <p14:creationId xmlns:p14="http://schemas.microsoft.com/office/powerpoint/2010/main" val="59861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Non B Cells</a:t>
            </a:r>
            <a:br>
              <a:rPr lang="en-US" dirty="0"/>
            </a:br>
            <a:r>
              <a:rPr lang="en-US" sz="2400" dirty="0"/>
              <a:t>Same reagents, Different gating</a:t>
            </a:r>
          </a:p>
        </p:txBody>
      </p:sp>
      <p:pic>
        <p:nvPicPr>
          <p:cNvPr id="3" name="Picture 2"/>
          <p:cNvPicPr>
            <a:picLocks noChangeAspect="1"/>
          </p:cNvPicPr>
          <p:nvPr/>
        </p:nvPicPr>
        <p:blipFill>
          <a:blip r:embed="rId2"/>
          <a:stretch>
            <a:fillRect/>
          </a:stretch>
        </p:blipFill>
        <p:spPr>
          <a:xfrm>
            <a:off x="2157412" y="2199545"/>
            <a:ext cx="5171643" cy="1920240"/>
          </a:xfrm>
          <a:prstGeom prst="rect">
            <a:avLst/>
          </a:prstGeom>
        </p:spPr>
      </p:pic>
      <p:pic>
        <p:nvPicPr>
          <p:cNvPr id="4" name="Picture 3"/>
          <p:cNvPicPr>
            <a:picLocks noChangeAspect="1"/>
          </p:cNvPicPr>
          <p:nvPr/>
        </p:nvPicPr>
        <p:blipFill>
          <a:blip r:embed="rId3"/>
          <a:stretch>
            <a:fillRect/>
          </a:stretch>
        </p:blipFill>
        <p:spPr>
          <a:xfrm>
            <a:off x="4074882" y="3986005"/>
            <a:ext cx="3950494" cy="1821656"/>
          </a:xfrm>
          <a:prstGeom prst="rect">
            <a:avLst/>
          </a:prstGeom>
        </p:spPr>
      </p:pic>
      <p:pic>
        <p:nvPicPr>
          <p:cNvPr id="5" name="Picture 4"/>
          <p:cNvPicPr>
            <a:picLocks noChangeAspect="1"/>
          </p:cNvPicPr>
          <p:nvPr/>
        </p:nvPicPr>
        <p:blipFill>
          <a:blip r:embed="rId4"/>
          <a:stretch>
            <a:fillRect/>
          </a:stretch>
        </p:blipFill>
        <p:spPr>
          <a:xfrm>
            <a:off x="1888622" y="4002235"/>
            <a:ext cx="1864519" cy="1778794"/>
          </a:xfrm>
          <a:prstGeom prst="rect">
            <a:avLst/>
          </a:prstGeom>
        </p:spPr>
      </p:pic>
    </p:spTree>
    <p:extLst>
      <p:ext uri="{BB962C8B-B14F-4D97-AF65-F5344CB8AC3E}">
        <p14:creationId xmlns:p14="http://schemas.microsoft.com/office/powerpoint/2010/main" val="157220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 Cells</a:t>
            </a:r>
            <a:br>
              <a:rPr lang="en-US" dirty="0"/>
            </a:br>
            <a:r>
              <a:rPr lang="en-US" sz="2400" dirty="0"/>
              <a:t>CD5 used to distinguish B-1a from B-1b and B-2</a:t>
            </a:r>
          </a:p>
        </p:txBody>
      </p:sp>
      <p:pic>
        <p:nvPicPr>
          <p:cNvPr id="3" name="Picture 2"/>
          <p:cNvPicPr>
            <a:picLocks noChangeAspect="1"/>
          </p:cNvPicPr>
          <p:nvPr/>
        </p:nvPicPr>
        <p:blipFill>
          <a:blip r:embed="rId2"/>
          <a:stretch>
            <a:fillRect/>
          </a:stretch>
        </p:blipFill>
        <p:spPr>
          <a:xfrm>
            <a:off x="2132238" y="2364859"/>
            <a:ext cx="5126497" cy="1851660"/>
          </a:xfrm>
          <a:prstGeom prst="rect">
            <a:avLst/>
          </a:prstGeom>
        </p:spPr>
      </p:pic>
      <p:pic>
        <p:nvPicPr>
          <p:cNvPr id="4" name="Picture 3"/>
          <p:cNvPicPr>
            <a:picLocks noChangeAspect="1"/>
          </p:cNvPicPr>
          <p:nvPr/>
        </p:nvPicPr>
        <p:blipFill>
          <a:blip r:embed="rId3"/>
          <a:stretch>
            <a:fillRect/>
          </a:stretch>
        </p:blipFill>
        <p:spPr>
          <a:xfrm>
            <a:off x="2586975" y="4160230"/>
            <a:ext cx="3650456" cy="1778794"/>
          </a:xfrm>
          <a:prstGeom prst="rect">
            <a:avLst/>
          </a:prstGeom>
        </p:spPr>
      </p:pic>
    </p:spTree>
    <p:extLst>
      <p:ext uri="{BB962C8B-B14F-4D97-AF65-F5344CB8AC3E}">
        <p14:creationId xmlns:p14="http://schemas.microsoft.com/office/powerpoint/2010/main" val="178846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Novel Populations by EPP</a:t>
            </a:r>
          </a:p>
        </p:txBody>
      </p:sp>
      <p:pic>
        <p:nvPicPr>
          <p:cNvPr id="3" name="Picture 2"/>
          <p:cNvPicPr>
            <a:picLocks noChangeAspect="1"/>
          </p:cNvPicPr>
          <p:nvPr/>
        </p:nvPicPr>
        <p:blipFill>
          <a:blip r:embed="rId2"/>
          <a:stretch>
            <a:fillRect/>
          </a:stretch>
        </p:blipFill>
        <p:spPr>
          <a:xfrm>
            <a:off x="1283274" y="2573969"/>
            <a:ext cx="2262021" cy="2331720"/>
          </a:xfrm>
          <a:prstGeom prst="rect">
            <a:avLst/>
          </a:prstGeom>
        </p:spPr>
      </p:pic>
      <p:pic>
        <p:nvPicPr>
          <p:cNvPr id="4" name="Picture 3"/>
          <p:cNvPicPr>
            <a:picLocks noChangeAspect="1"/>
          </p:cNvPicPr>
          <p:nvPr/>
        </p:nvPicPr>
        <p:blipFill>
          <a:blip r:embed="rId3"/>
          <a:stretch>
            <a:fillRect/>
          </a:stretch>
        </p:blipFill>
        <p:spPr>
          <a:xfrm>
            <a:off x="3545295" y="2642549"/>
            <a:ext cx="2256957" cy="2263140"/>
          </a:xfrm>
          <a:prstGeom prst="rect">
            <a:avLst/>
          </a:prstGeom>
        </p:spPr>
      </p:pic>
      <p:pic>
        <p:nvPicPr>
          <p:cNvPr id="5" name="Picture 4"/>
          <p:cNvPicPr>
            <a:picLocks noChangeAspect="1"/>
          </p:cNvPicPr>
          <p:nvPr/>
        </p:nvPicPr>
        <p:blipFill>
          <a:blip r:embed="rId4"/>
          <a:stretch>
            <a:fillRect/>
          </a:stretch>
        </p:blipFill>
        <p:spPr>
          <a:xfrm>
            <a:off x="5746359" y="2676839"/>
            <a:ext cx="2254641" cy="2125980"/>
          </a:xfrm>
          <a:prstGeom prst="rect">
            <a:avLst/>
          </a:prstGeom>
        </p:spPr>
      </p:pic>
      <p:sp>
        <p:nvSpPr>
          <p:cNvPr id="9" name="TextBox 8"/>
          <p:cNvSpPr txBox="1"/>
          <p:nvPr/>
        </p:nvSpPr>
        <p:spPr>
          <a:xfrm>
            <a:off x="2236397" y="2296970"/>
            <a:ext cx="606256" cy="369332"/>
          </a:xfrm>
          <a:prstGeom prst="rect">
            <a:avLst/>
          </a:prstGeom>
          <a:noFill/>
        </p:spPr>
        <p:txBody>
          <a:bodyPr wrap="none" rtlCol="0">
            <a:spAutoFit/>
          </a:bodyPr>
          <a:lstStyle/>
          <a:p>
            <a:r>
              <a:rPr lang="en-US" dirty="0"/>
              <a:t>SPM</a:t>
            </a:r>
          </a:p>
        </p:txBody>
      </p:sp>
      <p:sp>
        <p:nvSpPr>
          <p:cNvPr id="10" name="TextBox 9"/>
          <p:cNvSpPr txBox="1"/>
          <p:nvPr/>
        </p:nvSpPr>
        <p:spPr>
          <a:xfrm>
            <a:off x="4429666" y="2331260"/>
            <a:ext cx="1240083" cy="369332"/>
          </a:xfrm>
          <a:prstGeom prst="rect">
            <a:avLst/>
          </a:prstGeom>
          <a:noFill/>
        </p:spPr>
        <p:txBody>
          <a:bodyPr wrap="none" rtlCol="0">
            <a:spAutoFit/>
          </a:bodyPr>
          <a:lstStyle/>
          <a:p>
            <a:r>
              <a:rPr lang="en-US" dirty="0"/>
              <a:t>Eosinophils</a:t>
            </a:r>
          </a:p>
        </p:txBody>
      </p:sp>
      <p:sp>
        <p:nvSpPr>
          <p:cNvPr id="11" name="TextBox 10"/>
          <p:cNvSpPr txBox="1"/>
          <p:nvPr/>
        </p:nvSpPr>
        <p:spPr>
          <a:xfrm>
            <a:off x="6556659" y="2331260"/>
            <a:ext cx="715260" cy="369332"/>
          </a:xfrm>
          <a:prstGeom prst="rect">
            <a:avLst/>
          </a:prstGeom>
          <a:noFill/>
        </p:spPr>
        <p:txBody>
          <a:bodyPr wrap="none" rtlCol="0">
            <a:spAutoFit/>
          </a:bodyPr>
          <a:lstStyle/>
          <a:p>
            <a:r>
              <a:rPr lang="en-US" dirty="0"/>
              <a:t>B-1a?</a:t>
            </a:r>
          </a:p>
        </p:txBody>
      </p:sp>
    </p:spTree>
    <p:extLst>
      <p:ext uri="{BB962C8B-B14F-4D97-AF65-F5344CB8AC3E}">
        <p14:creationId xmlns:p14="http://schemas.microsoft.com/office/powerpoint/2010/main" val="1529989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85000" lnSpcReduction="20000"/>
          </a:bodyPr>
          <a:lstStyle/>
          <a:p>
            <a:r>
              <a:rPr lang="en-US" dirty="0"/>
              <a:t>Projection Pursuit is simple and easy to explain and to visualize</a:t>
            </a:r>
          </a:p>
          <a:p>
            <a:r>
              <a:rPr lang="en-US" dirty="0"/>
              <a:t>Exhaustive Projection Pursuit is compute intensive, scales </a:t>
            </a:r>
            <a:r>
              <a:rPr lang="en-US" dirty="0" err="1"/>
              <a:t>quadratically</a:t>
            </a:r>
            <a:r>
              <a:rPr lang="en-US" dirty="0"/>
              <a:t> with dimension but is also highly parallelizable</a:t>
            </a:r>
          </a:p>
          <a:p>
            <a:endParaRPr lang="en-US" dirty="0"/>
          </a:p>
          <a:p>
            <a:r>
              <a:rPr lang="en-US" dirty="0"/>
              <a:t>When simple methods work, use them</a:t>
            </a:r>
          </a:p>
          <a:p>
            <a:r>
              <a:rPr lang="en-US" dirty="0"/>
              <a:t>When simple methods fail, turn to higher dimensional methods</a:t>
            </a:r>
          </a:p>
          <a:p>
            <a:pPr lvl="1"/>
            <a:r>
              <a:rPr lang="en-US" dirty="0"/>
              <a:t>Problem is now simpler</a:t>
            </a:r>
          </a:p>
          <a:p>
            <a:pPr lvl="1"/>
            <a:r>
              <a:rPr lang="en-US" dirty="0"/>
              <a:t>Chances of success are higher</a:t>
            </a:r>
          </a:p>
        </p:txBody>
      </p:sp>
    </p:spTree>
    <p:extLst>
      <p:ext uri="{BB962C8B-B14F-4D97-AF65-F5344CB8AC3E}">
        <p14:creationId xmlns:p14="http://schemas.microsoft.com/office/powerpoint/2010/main" val="4145718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18EAF24-1289-5942-981D-AB99EBEDEC8F}"/>
              </a:ext>
            </a:extLst>
          </p:cNvPr>
          <p:cNvGraphicFramePr>
            <a:graphicFrameLocks noGrp="1"/>
          </p:cNvGraphicFramePr>
          <p:nvPr>
            <p:extLst>
              <p:ext uri="{D42A27DB-BD31-4B8C-83A1-F6EECF244321}">
                <p14:modId xmlns:p14="http://schemas.microsoft.com/office/powerpoint/2010/main" val="2055315617"/>
              </p:ext>
            </p:extLst>
          </p:nvPr>
        </p:nvGraphicFramePr>
        <p:xfrm>
          <a:off x="823913" y="2128838"/>
          <a:ext cx="7635875" cy="1263650"/>
        </p:xfrm>
        <a:graphic>
          <a:graphicData uri="http://schemas.openxmlformats.org/drawingml/2006/table">
            <a:tbl>
              <a:tblPr/>
              <a:tblGrid>
                <a:gridCol w="7635875">
                  <a:extLst>
                    <a:ext uri="{9D8B030D-6E8A-4147-A177-3AD203B41FA5}">
                      <a16:colId xmlns:a16="http://schemas.microsoft.com/office/drawing/2014/main" val="20000"/>
                    </a:ext>
                  </a:extLst>
                </a:gridCol>
              </a:tblGrid>
              <a:tr h="1263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UST</a:t>
                      </a:r>
                      <a:endParaRPr lang="en-US" sz="3200" i="1" dirty="0">
                        <a:effectLst/>
                        <a:latin typeface="Andalus" pitchFamily="18" charset="-78"/>
                        <a:cs typeface="Andalus" pitchFamily="18" charset="-78"/>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5363" name="Picture 8" descr="http://upload.wikimedia.org/wikipedia/commons/thumb/3/34/Stanford_University_seal.svg/210px-Stanford_University_seal.svg.png">
            <a:extLst>
              <a:ext uri="{FF2B5EF4-FFF2-40B4-BE49-F238E27FC236}">
                <a16:creationId xmlns:a16="http://schemas.microsoft.com/office/drawing/2014/main" id="{DFAED683-BEA7-0846-A3E5-D8EC17D29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90488"/>
            <a:ext cx="1520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1">
            <a:extLst>
              <a:ext uri="{FF2B5EF4-FFF2-40B4-BE49-F238E27FC236}">
                <a16:creationId xmlns:a16="http://schemas.microsoft.com/office/drawing/2014/main" id="{486A4297-4B1E-8240-A229-7D0534D37291}"/>
              </a:ext>
            </a:extLst>
          </p:cNvPr>
          <p:cNvSpPr>
            <a:spLocks noChangeArrowheads="1"/>
          </p:cNvSpPr>
          <p:nvPr/>
        </p:nvSpPr>
        <p:spPr bwMode="auto">
          <a:xfrm>
            <a:off x="501650" y="3409950"/>
            <a:ext cx="828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dirty="0">
                <a:latin typeface="Arial" panose="020B0604020202020204" pitchFamily="34" charset="0"/>
                <a:cs typeface="Arial" panose="020B0604020202020204" pitchFamily="34" charset="0"/>
              </a:rPr>
              <a:t>Connor Meehan</a:t>
            </a:r>
            <a:endParaRPr lang="en-US" altLang="en-US" sz="2000" baseline="30000" dirty="0">
              <a:latin typeface="Arial" panose="020B0604020202020204" pitchFamily="34" charset="0"/>
              <a:cs typeface="Arial" panose="020B0604020202020204" pitchFamily="34" charset="0"/>
            </a:endParaRPr>
          </a:p>
        </p:txBody>
      </p:sp>
      <p:pic>
        <p:nvPicPr>
          <p:cNvPr id="15365" name="Picture 2" descr="http://medicine.stanford.edu/about/images/shield%20(3).jpg">
            <a:extLst>
              <a:ext uri="{FF2B5EF4-FFF2-40B4-BE49-F238E27FC236}">
                <a16:creationId xmlns:a16="http://schemas.microsoft.com/office/drawing/2014/main" id="{BAD52ED5-9975-0049-8549-5085C386B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87313"/>
            <a:ext cx="14874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29691BE-B891-D24D-AAC5-D4148A09B0CD}"/>
              </a:ext>
            </a:extLst>
          </p:cNvPr>
          <p:cNvPicPr>
            <a:picLocks noChangeAspect="1"/>
          </p:cNvPicPr>
          <p:nvPr/>
        </p:nvPicPr>
        <p:blipFill>
          <a:blip r:embed="rId5"/>
          <a:stretch>
            <a:fillRect/>
          </a:stretch>
        </p:blipFill>
        <p:spPr>
          <a:xfrm>
            <a:off x="5957251" y="4592188"/>
            <a:ext cx="3020062" cy="2033017"/>
          </a:xfrm>
          <a:prstGeom prst="rect">
            <a:avLst/>
          </a:prstGeom>
        </p:spPr>
      </p:pic>
    </p:spTree>
    <p:extLst>
      <p:ext uri="{BB962C8B-B14F-4D97-AF65-F5344CB8AC3E}">
        <p14:creationId xmlns:p14="http://schemas.microsoft.com/office/powerpoint/2010/main" val="27120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111" y="2105960"/>
            <a:ext cx="7789778" cy="1200329"/>
          </a:xfrm>
        </p:spPr>
        <p:txBody>
          <a:bodyPr>
            <a:noAutofit/>
          </a:bodyPr>
          <a:lstStyle/>
          <a:p>
            <a:pPr marL="0" indent="0">
              <a:buNone/>
            </a:pPr>
            <a:r>
              <a:rPr lang="en-US" sz="2800" dirty="0"/>
              <a:t>Quickly and accurately applies/aligns the classifications of a training set to a test set</a:t>
            </a:r>
          </a:p>
        </p:txBody>
      </p:sp>
      <p:sp>
        <p:nvSpPr>
          <p:cNvPr id="4" name="Rectangle 52"/>
          <p:cNvSpPr>
            <a:spLocks noChangeArrowheads="1"/>
          </p:cNvSpPr>
          <p:nvPr/>
        </p:nvSpPr>
        <p:spPr bwMode="auto">
          <a:xfrm>
            <a:off x="9316" y="0"/>
            <a:ext cx="9134683" cy="1200329"/>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Arial" panose="020B0604020202020204" pitchFamily="34" charset="0"/>
                <a:cs typeface="Arial" panose="020B0604020202020204" pitchFamily="34" charset="0"/>
              </a:rPr>
              <a:t>The goal of UMAP Supervised Templates (UST)</a:t>
            </a:r>
          </a:p>
        </p:txBody>
      </p:sp>
      <p:sp>
        <p:nvSpPr>
          <p:cNvPr id="2" name="TextBox 1">
            <a:extLst>
              <a:ext uri="{FF2B5EF4-FFF2-40B4-BE49-F238E27FC236}">
                <a16:creationId xmlns:a16="http://schemas.microsoft.com/office/drawing/2014/main" id="{43581758-7E43-3C4F-8E36-1A4A27E8C9B7}"/>
              </a:ext>
            </a:extLst>
          </p:cNvPr>
          <p:cNvSpPr txBox="1"/>
          <p:nvPr/>
        </p:nvSpPr>
        <p:spPr>
          <a:xfrm>
            <a:off x="406319" y="3685995"/>
            <a:ext cx="8331362" cy="1200329"/>
          </a:xfrm>
          <a:prstGeom prst="rect">
            <a:avLst/>
          </a:prstGeom>
          <a:noFill/>
        </p:spPr>
        <p:txBody>
          <a:bodyPr wrap="square" rtlCol="0">
            <a:spAutoFit/>
          </a:bodyPr>
          <a:lstStyle/>
          <a:p>
            <a:r>
              <a:rPr lang="en-US" sz="3600" b="1" dirty="0"/>
              <a:t>without re-running the classification</a:t>
            </a:r>
          </a:p>
          <a:p>
            <a:endParaRPr lang="en-US" sz="3600" dirty="0"/>
          </a:p>
        </p:txBody>
      </p:sp>
    </p:spTree>
    <p:extLst>
      <p:ext uri="{BB962C8B-B14F-4D97-AF65-F5344CB8AC3E}">
        <p14:creationId xmlns:p14="http://schemas.microsoft.com/office/powerpoint/2010/main" val="4035431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850" y="1336431"/>
            <a:ext cx="8074299" cy="4655127"/>
          </a:xfrm>
        </p:spPr>
        <p:txBody>
          <a:bodyPr>
            <a:noAutofit/>
          </a:bodyPr>
          <a:lstStyle/>
          <a:p>
            <a:pPr>
              <a:buSzPct val="150000"/>
              <a:buBlip>
                <a:blip r:embed="rId3"/>
              </a:buBlip>
            </a:pPr>
            <a:r>
              <a:rPr lang="en-US" sz="2000" dirty="0"/>
              <a:t>UST uses the topology </a:t>
            </a:r>
            <a:r>
              <a:rPr lang="en-US" sz="2000" i="1" dirty="0"/>
              <a:t>and </a:t>
            </a:r>
            <a:r>
              <a:rPr lang="en-US" sz="2000" dirty="0">
                <a:solidFill>
                  <a:srgbClr val="0432FF"/>
                </a:solidFill>
              </a:rPr>
              <a:t>cat</a:t>
            </a:r>
            <a:r>
              <a:rPr lang="en-US" sz="2000" dirty="0"/>
              <a:t>egory</a:t>
            </a:r>
            <a:r>
              <a:rPr lang="en-US" sz="2000" i="1" dirty="0"/>
              <a:t> theory </a:t>
            </a:r>
            <a:r>
              <a:rPr lang="en-US" sz="2000" dirty="0"/>
              <a:t>math underlying Uniform Manifold Approximation and Projection (UMAP) to recognize and apply gating patterns.  </a:t>
            </a:r>
          </a:p>
          <a:p>
            <a:pPr marL="0" indent="0">
              <a:buSzPct val="150000"/>
              <a:buNone/>
            </a:pPr>
            <a:endParaRPr lang="en-US" sz="2000" dirty="0"/>
          </a:p>
          <a:p>
            <a:pPr>
              <a:buSzPct val="150000"/>
              <a:buBlip>
                <a:blip r:embed="rId3"/>
              </a:buBlip>
            </a:pPr>
            <a:r>
              <a:rPr lang="en-US" sz="2000" dirty="0"/>
              <a:t>UST applies gating from one flow sample to </a:t>
            </a:r>
            <a:r>
              <a:rPr lang="en-US" sz="2000" i="1" dirty="0"/>
              <a:t>compatible </a:t>
            </a:r>
            <a:r>
              <a:rPr lang="en-US" sz="2000" dirty="0"/>
              <a:t>samples </a:t>
            </a:r>
            <a:r>
              <a:rPr lang="en-US" sz="2000" b="1" dirty="0"/>
              <a:t>without re-running the gating method for each.</a:t>
            </a:r>
          </a:p>
          <a:p>
            <a:pPr marL="0" indent="0">
              <a:buNone/>
            </a:pPr>
            <a:endParaRPr lang="en-US" sz="2000" dirty="0"/>
          </a:p>
          <a:p>
            <a:pPr>
              <a:buSzPct val="150000"/>
              <a:buBlip>
                <a:blip r:embed="rId3"/>
              </a:buBlip>
            </a:pPr>
            <a:r>
              <a:rPr lang="en-US" sz="2000" dirty="0"/>
              <a:t>Gating for the training sample can be by </a:t>
            </a:r>
            <a:r>
              <a:rPr lang="en-US" sz="2000" b="1" dirty="0"/>
              <a:t>any</a:t>
            </a:r>
            <a:r>
              <a:rPr lang="en-US" sz="2000" dirty="0"/>
              <a:t> method:  manual, semi-automated or fully automated, </a:t>
            </a:r>
            <a:r>
              <a:rPr lang="en-US" sz="2000" i="1" dirty="0"/>
              <a:t>e.g.</a:t>
            </a:r>
            <a:r>
              <a:rPr lang="en-US" sz="2000" dirty="0"/>
              <a:t>, </a:t>
            </a:r>
            <a:r>
              <a:rPr lang="en-US" sz="2000" b="1" dirty="0"/>
              <a:t>AutoGate Epp, </a:t>
            </a:r>
            <a:r>
              <a:rPr lang="en-US" sz="2000" dirty="0"/>
              <a:t>flowMeans, flowSOM, X-shift, SWIFT.  As long as the gates are based on reasonable data structure.</a:t>
            </a:r>
          </a:p>
          <a:p>
            <a:pPr marL="0" indent="0" algn="ctr">
              <a:buNone/>
            </a:pPr>
            <a:r>
              <a:rPr lang="en-US" sz="2200" b="1" dirty="0"/>
              <a:t>This novel approach significantly differs </a:t>
            </a:r>
            <a:br>
              <a:rPr lang="en-US" sz="2200" b="1" dirty="0"/>
            </a:br>
            <a:r>
              <a:rPr lang="en-US" sz="2200" b="1" dirty="0"/>
              <a:t>from conventional clustering methods</a:t>
            </a:r>
          </a:p>
        </p:txBody>
      </p:sp>
      <p:sp>
        <p:nvSpPr>
          <p:cNvPr id="4" name="Rectangle 52"/>
          <p:cNvSpPr>
            <a:spLocks noChangeArrowheads="1"/>
          </p:cNvSpPr>
          <p:nvPr/>
        </p:nvSpPr>
        <p:spPr bwMode="auto">
          <a:xfrm>
            <a:off x="0" y="0"/>
            <a:ext cx="9144000" cy="584775"/>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rial" panose="020B0604020202020204" pitchFamily="34" charset="0"/>
                <a:cs typeface="Arial" panose="020B0604020202020204" pitchFamily="34" charset="0"/>
              </a:rPr>
              <a:t>Translated into flow cytometry language…</a:t>
            </a:r>
          </a:p>
        </p:txBody>
      </p:sp>
      <p:sp>
        <p:nvSpPr>
          <p:cNvPr id="2" name="TextBox 1">
            <a:extLst>
              <a:ext uri="{FF2B5EF4-FFF2-40B4-BE49-F238E27FC236}">
                <a16:creationId xmlns:a16="http://schemas.microsoft.com/office/drawing/2014/main" id="{DF5F7051-FE98-4D45-A411-52583BA81DA9}"/>
              </a:ext>
            </a:extLst>
          </p:cNvPr>
          <p:cNvSpPr txBox="1"/>
          <p:nvPr/>
        </p:nvSpPr>
        <p:spPr>
          <a:xfrm>
            <a:off x="9133429" y="50371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050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496721A8-7E73-A540-ACB9-A2F706CC821C}"/>
              </a:ext>
            </a:extLst>
          </p:cNvPr>
          <p:cNvPicPr>
            <a:picLocks noChangeAspect="1"/>
          </p:cNvPicPr>
          <p:nvPr/>
        </p:nvPicPr>
        <p:blipFill>
          <a:blip r:embed="rId2">
            <a:extLst>
              <a:ext uri="{28A0092B-C50C-407E-A947-70E740481C1C}">
                <a14:useLocalDpi xmlns:a14="http://schemas.microsoft.com/office/drawing/2010/main" val="0"/>
              </a:ext>
            </a:extLst>
          </a:blip>
          <a:srcRect l="-5" t="356" r="2119" b="1125"/>
          <a:stretch>
            <a:fillRect/>
          </a:stretch>
        </p:blipFill>
        <p:spPr bwMode="auto">
          <a:xfrm>
            <a:off x="538163" y="1287463"/>
            <a:ext cx="2767012"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2">
            <a:extLst>
              <a:ext uri="{FF2B5EF4-FFF2-40B4-BE49-F238E27FC236}">
                <a16:creationId xmlns:a16="http://schemas.microsoft.com/office/drawing/2014/main" id="{AFC6F95C-E3BD-DD4D-BF85-6A06AF5D40B1}"/>
              </a:ext>
            </a:extLst>
          </p:cNvPr>
          <p:cNvSpPr>
            <a:spLocks noGrp="1" noChangeArrowheads="1"/>
          </p:cNvSpPr>
          <p:nvPr>
            <p:ph type="title"/>
          </p:nvPr>
        </p:nvSpPr>
        <p:spPr>
          <a:xfrm>
            <a:off x="0" y="17463"/>
            <a:ext cx="9144000" cy="584200"/>
          </a:xfrm>
          <a:solidFill>
            <a:schemeClr val="tx2">
              <a:lumMod val="60000"/>
              <a:lumOff val="40000"/>
              <a:alpha val="47000"/>
            </a:schemeClr>
          </a:solidFill>
        </p:spPr>
        <p:txBody>
          <a:bodyPr>
            <a:spAutoFit/>
          </a:bodyPr>
          <a:lstStyle/>
          <a:p>
            <a:pPr eaLnBrk="1" hangingPunct="1"/>
            <a:r>
              <a:rPr lang="en-US" altLang="en-US" sz="3200" dirty="0">
                <a:ea typeface="ＭＳ Ｐゴシック" panose="020B0600070205080204" pitchFamily="34" charset="-128"/>
                <a:cs typeface="Calibri" panose="020F0502020204030204" pitchFamily="34" charset="0"/>
              </a:rPr>
              <a:t>AutoGate</a:t>
            </a:r>
            <a:r>
              <a:rPr lang="ja-JP" altLang="en-US" sz="3200">
                <a:ea typeface="ＭＳ Ｐゴシック" panose="020B0600070205080204" pitchFamily="34" charset="-128"/>
                <a:cs typeface="Calibri" panose="020F0502020204030204" pitchFamily="34" charset="0"/>
              </a:rPr>
              <a:t>’</a:t>
            </a:r>
            <a:r>
              <a:rPr lang="en-US" altLang="ja-JP" sz="3200" dirty="0">
                <a:ea typeface="ＭＳ Ｐゴシック" panose="020B0600070205080204" pitchFamily="34" charset="-128"/>
                <a:cs typeface="Calibri" panose="020F0502020204030204" pitchFamily="34" charset="0"/>
              </a:rPr>
              <a:t>s 2014-2017 workflow illustrated</a:t>
            </a:r>
            <a:endParaRPr lang="en-US" altLang="en-US" sz="3200" b="1" dirty="0">
              <a:ea typeface="ＭＳ Ｐゴシック" panose="020B0600070205080204" pitchFamily="34" charset="-128"/>
              <a:cs typeface="Calibri" panose="020F0502020204030204" pitchFamily="34" charset="0"/>
            </a:endParaRPr>
          </a:p>
        </p:txBody>
      </p:sp>
      <p:pic>
        <p:nvPicPr>
          <p:cNvPr id="20483" name="Picture 6">
            <a:extLst>
              <a:ext uri="{FF2B5EF4-FFF2-40B4-BE49-F238E27FC236}">
                <a16:creationId xmlns:a16="http://schemas.microsoft.com/office/drawing/2014/main" id="{946719A7-7CBD-A24C-89EF-45FB2BCA34F9}"/>
              </a:ext>
            </a:extLst>
          </p:cNvPr>
          <p:cNvPicPr>
            <a:picLocks noChangeAspect="1"/>
          </p:cNvPicPr>
          <p:nvPr/>
        </p:nvPicPr>
        <p:blipFill>
          <a:blip r:embed="rId3">
            <a:extLst>
              <a:ext uri="{28A0092B-C50C-407E-A947-70E740481C1C}">
                <a14:useLocalDpi xmlns:a14="http://schemas.microsoft.com/office/drawing/2010/main" val="0"/>
              </a:ext>
            </a:extLst>
          </a:blip>
          <a:srcRect l="15471" t="909" b="-1801"/>
          <a:stretch>
            <a:fillRect/>
          </a:stretch>
        </p:blipFill>
        <p:spPr bwMode="auto">
          <a:xfrm>
            <a:off x="3232150" y="998538"/>
            <a:ext cx="2795588"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
            <a:extLst>
              <a:ext uri="{FF2B5EF4-FFF2-40B4-BE49-F238E27FC236}">
                <a16:creationId xmlns:a16="http://schemas.microsoft.com/office/drawing/2014/main" id="{3D530ED2-8D94-504F-982E-58ED49AC73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2463800"/>
            <a:ext cx="3275013"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17A83166-C90D-5147-98F4-F7B0CBB350A0}"/>
              </a:ext>
            </a:extLst>
          </p:cNvPr>
          <p:cNvSpPr>
            <a:spLocks noChangeArrowheads="1"/>
          </p:cNvSpPr>
          <p:nvPr/>
        </p:nvSpPr>
        <p:spPr bwMode="auto">
          <a:xfrm>
            <a:off x="6611938" y="5522913"/>
            <a:ext cx="2301875" cy="1179512"/>
          </a:xfrm>
          <a:prstGeom prst="roundRect">
            <a:avLst>
              <a:gd name="adj" fmla="val 16667"/>
            </a:avLst>
          </a:prstGeom>
          <a:solidFill>
            <a:srgbClr val="95B3D7"/>
          </a:solidFill>
          <a:ln w="57150">
            <a:solidFill>
              <a:srgbClr val="1E1C11"/>
            </a:solidFill>
            <a:round/>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1600" dirty="0">
                <a:solidFill>
                  <a:schemeClr val="lt1"/>
                </a:solidFill>
                <a:latin typeface="+mn-lt"/>
                <a:ea typeface="+mn-ea"/>
              </a:rPr>
              <a:t>AutoGate allows manual gates  along side of cluster-picked gates</a:t>
            </a:r>
          </a:p>
        </p:txBody>
      </p:sp>
      <p:cxnSp>
        <p:nvCxnSpPr>
          <p:cNvPr id="10" name="Straight Arrow Connector 9">
            <a:extLst>
              <a:ext uri="{FF2B5EF4-FFF2-40B4-BE49-F238E27FC236}">
                <a16:creationId xmlns:a16="http://schemas.microsoft.com/office/drawing/2014/main" id="{3FB3B3D0-A866-574D-9AB8-941FCA89371F}"/>
              </a:ext>
            </a:extLst>
          </p:cNvPr>
          <p:cNvCxnSpPr>
            <a:cxnSpLocks noChangeShapeType="1"/>
          </p:cNvCxnSpPr>
          <p:nvPr/>
        </p:nvCxnSpPr>
        <p:spPr bwMode="auto">
          <a:xfrm flipH="1" flipV="1">
            <a:off x="6430963" y="4810125"/>
            <a:ext cx="825500" cy="663575"/>
          </a:xfrm>
          <a:prstGeom prst="straightConnector1">
            <a:avLst/>
          </a:prstGeom>
          <a:noFill/>
          <a:ln w="127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52CEC5FE-C359-214A-AB39-1F0FBD495302}"/>
              </a:ext>
            </a:extLst>
          </p:cNvPr>
          <p:cNvCxnSpPr>
            <a:cxnSpLocks noChangeShapeType="1"/>
          </p:cNvCxnSpPr>
          <p:nvPr/>
        </p:nvCxnSpPr>
        <p:spPr bwMode="auto">
          <a:xfrm flipH="1" flipV="1">
            <a:off x="6699250" y="4664075"/>
            <a:ext cx="719138" cy="809625"/>
          </a:xfrm>
          <a:prstGeom prst="straightConnector1">
            <a:avLst/>
          </a:prstGeom>
          <a:noFill/>
          <a:ln w="127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a:extLst>
              <a:ext uri="{FF2B5EF4-FFF2-40B4-BE49-F238E27FC236}">
                <a16:creationId xmlns:a16="http://schemas.microsoft.com/office/drawing/2014/main" id="{5A9F849E-2A90-4941-BB21-176C37B67B4F}"/>
              </a:ext>
            </a:extLst>
          </p:cNvPr>
          <p:cNvCxnSpPr>
            <a:cxnSpLocks noChangeShapeType="1"/>
          </p:cNvCxnSpPr>
          <p:nvPr/>
        </p:nvCxnSpPr>
        <p:spPr bwMode="auto">
          <a:xfrm flipV="1">
            <a:off x="4837113" y="4554538"/>
            <a:ext cx="1392237" cy="11287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AAD27FAA-6929-DF4F-9E37-F28104A99760}"/>
              </a:ext>
            </a:extLst>
          </p:cNvPr>
          <p:cNvSpPr>
            <a:spLocks noChangeArrowheads="1"/>
          </p:cNvSpPr>
          <p:nvPr/>
        </p:nvSpPr>
        <p:spPr bwMode="auto">
          <a:xfrm>
            <a:off x="3494088" y="601663"/>
            <a:ext cx="5581650" cy="460375"/>
          </a:xfrm>
          <a:prstGeom prst="rect">
            <a:avLst/>
          </a:prstGeom>
          <a:solidFill>
            <a:srgbClr val="CCFFCC"/>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i="1" dirty="0">
                <a:solidFill>
                  <a:srgbClr val="262626"/>
                </a:solidFill>
                <a:latin typeface="+mn-lt"/>
                <a:ea typeface="+mn-ea"/>
              </a:rPr>
              <a:t>AutoGate’s partially automated gating</a:t>
            </a:r>
          </a:p>
        </p:txBody>
      </p:sp>
      <p:sp>
        <p:nvSpPr>
          <p:cNvPr id="26" name="Rectangle 25">
            <a:extLst>
              <a:ext uri="{FF2B5EF4-FFF2-40B4-BE49-F238E27FC236}">
                <a16:creationId xmlns:a16="http://schemas.microsoft.com/office/drawing/2014/main" id="{F6ABF3C3-B5F8-794B-8091-03D508F56319}"/>
              </a:ext>
            </a:extLst>
          </p:cNvPr>
          <p:cNvSpPr>
            <a:spLocks noChangeArrowheads="1"/>
          </p:cNvSpPr>
          <p:nvPr/>
        </p:nvSpPr>
        <p:spPr bwMode="auto">
          <a:xfrm>
            <a:off x="115888" y="655638"/>
            <a:ext cx="3116262" cy="406400"/>
          </a:xfrm>
          <a:prstGeom prst="rect">
            <a:avLst/>
          </a:prstGeom>
          <a:solidFill>
            <a:srgbClr val="CCFFCC"/>
          </a:solidFill>
          <a:ln w="9525">
            <a:solidFill>
              <a:srgbClr val="4F81BD"/>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i="1" dirty="0">
                <a:solidFill>
                  <a:schemeClr val="tx1">
                    <a:lumMod val="85000"/>
                    <a:lumOff val="15000"/>
                  </a:schemeClr>
                </a:solidFill>
                <a:latin typeface="+mn-lt"/>
                <a:ea typeface="+mn-ea"/>
              </a:rPr>
              <a:t>Conventional gating</a:t>
            </a:r>
          </a:p>
        </p:txBody>
      </p:sp>
      <p:sp>
        <p:nvSpPr>
          <p:cNvPr id="17" name="Cloud 16">
            <a:extLst>
              <a:ext uri="{FF2B5EF4-FFF2-40B4-BE49-F238E27FC236}">
                <a16:creationId xmlns:a16="http://schemas.microsoft.com/office/drawing/2014/main" id="{FF21A721-8945-C14E-872C-DC14144DD5F0}"/>
              </a:ext>
            </a:extLst>
          </p:cNvPr>
          <p:cNvSpPr>
            <a:spLocks/>
          </p:cNvSpPr>
          <p:nvPr/>
        </p:nvSpPr>
        <p:spPr bwMode="auto">
          <a:xfrm>
            <a:off x="746233" y="1062037"/>
            <a:ext cx="8415229" cy="4827587"/>
          </a:xfrm>
          <a:custGeom>
            <a:avLst/>
            <a:gdLst>
              <a:gd name="T0" fmla="*/ 135894591 w 43200"/>
              <a:gd name="T1" fmla="*/ 228327522 h 43200"/>
              <a:gd name="T2" fmla="*/ 62546717 w 43200"/>
              <a:gd name="T3" fmla="*/ 221375744 h 43200"/>
              <a:gd name="T4" fmla="*/ 200613121 w 43200"/>
              <a:gd name="T5" fmla="*/ 304404681 h 43200"/>
              <a:gd name="T6" fmla="*/ 168528861 w 43200"/>
              <a:gd name="T7" fmla="*/ 307727972 h 43200"/>
              <a:gd name="T8" fmla="*/ 477151069 w 43200"/>
              <a:gd name="T9" fmla="*/ 340960499 h 43200"/>
              <a:gd name="T10" fmla="*/ 457807738 w 43200"/>
              <a:gd name="T11" fmla="*/ 325783460 h 43200"/>
              <a:gd name="T12" fmla="*/ 834739107 w 43200"/>
              <a:gd name="T13" fmla="*/ 303113758 h 43200"/>
              <a:gd name="T14" fmla="*/ 827007627 w 43200"/>
              <a:gd name="T15" fmla="*/ 319764964 h 43200"/>
              <a:gd name="T16" fmla="*/ 988268470 w 43200"/>
              <a:gd name="T17" fmla="*/ 200215089 h 43200"/>
              <a:gd name="T18" fmla="*/ 1082407136 w 43200"/>
              <a:gd name="T19" fmla="*/ 262458452 h 43200"/>
              <a:gd name="T20" fmla="*/ 1210338413 w 43200"/>
              <a:gd name="T21" fmla="*/ 133924431 h 43200"/>
              <a:gd name="T22" fmla="*/ 1168408975 w 43200"/>
              <a:gd name="T23" fmla="*/ 157265692 h 43200"/>
              <a:gd name="T24" fmla="*/ 1109742423 w 43200"/>
              <a:gd name="T25" fmla="*/ 47328047 h 43200"/>
              <a:gd name="T26" fmla="*/ 1111943085 w 43200"/>
              <a:gd name="T27" fmla="*/ 58353153 h 43200"/>
              <a:gd name="T28" fmla="*/ 842007332 w 43200"/>
              <a:gd name="T29" fmla="*/ 34471132 h 43200"/>
              <a:gd name="T30" fmla="*/ 863493419 w 43200"/>
              <a:gd name="T31" fmla="*/ 20410492 h 43200"/>
              <a:gd name="T32" fmla="*/ 641133735 w 43200"/>
              <a:gd name="T33" fmla="*/ 41169906 h 43200"/>
              <a:gd name="T34" fmla="*/ 651529131 w 43200"/>
              <a:gd name="T35" fmla="*/ 29045715 h 43200"/>
              <a:gd name="T36" fmla="*/ 405395940 w 43200"/>
              <a:gd name="T37" fmla="*/ 45286960 h 43200"/>
              <a:gd name="T38" fmla="*/ 443039867 w 43200"/>
              <a:gd name="T39" fmla="*/ 57044789 h 43200"/>
              <a:gd name="T40" fmla="*/ 119504917 w 43200"/>
              <a:gd name="T41" fmla="*/ 137718723 h 43200"/>
              <a:gd name="T42" fmla="*/ 112931780 w 43200"/>
              <a:gd name="T43" fmla="*/ 125341528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dirty="0">
                <a:solidFill>
                  <a:srgbClr val="FFFFFF"/>
                </a:solidFill>
              </a:rPr>
              <a:t>HOWEVER…</a:t>
            </a:r>
          </a:p>
          <a:p>
            <a:pPr algn="ctr" eaLnBrk="1" hangingPunct="1"/>
            <a:br>
              <a:rPr lang="en-US" altLang="en-US" dirty="0">
                <a:solidFill>
                  <a:srgbClr val="FFFFFF"/>
                </a:solidFill>
              </a:rPr>
            </a:br>
            <a:r>
              <a:rPr lang="en-US" altLang="en-US" dirty="0">
                <a:solidFill>
                  <a:srgbClr val="FFFFFF"/>
                </a:solidFill>
              </a:rPr>
              <a:t>In 2017  unsupervised HiD methods like </a:t>
            </a:r>
            <a:r>
              <a:rPr lang="en-US" altLang="en-US" dirty="0" err="1">
                <a:solidFill>
                  <a:srgbClr val="FFFFFF"/>
                </a:solidFill>
              </a:rPr>
              <a:t>tSNE</a:t>
            </a:r>
            <a:r>
              <a:rPr lang="en-US" altLang="en-US" dirty="0">
                <a:solidFill>
                  <a:srgbClr val="FFFFFF"/>
                </a:solidFill>
              </a:rPr>
              <a:t> gained so much adoption that it became clear AutoGate  </a:t>
            </a:r>
            <a:r>
              <a:rPr lang="en-US" altLang="en-US" b="1" dirty="0">
                <a:solidFill>
                  <a:srgbClr val="FFFFFF"/>
                </a:solidFill>
              </a:rPr>
              <a:t>MUST </a:t>
            </a:r>
            <a:r>
              <a:rPr lang="en-US" altLang="en-US" i="1" dirty="0">
                <a:solidFill>
                  <a:srgbClr val="FFFFFF"/>
                </a:solidFill>
              </a:rPr>
              <a:t>evolve</a:t>
            </a:r>
            <a:r>
              <a:rPr lang="en-US" altLang="en-US" b="1" i="1" dirty="0">
                <a:solidFill>
                  <a:srgbClr val="FFFFFF"/>
                </a:solidFill>
              </a:rPr>
              <a:t> …</a:t>
            </a:r>
          </a:p>
          <a:p>
            <a:pPr algn="ctr" eaLnBrk="1" hangingPunct="1"/>
            <a:r>
              <a:rPr lang="en-US" altLang="en-US" dirty="0">
                <a:solidFill>
                  <a:srgbClr val="FFFFFF"/>
                </a:solidFill>
              </a:rPr>
              <a:t>But evolve without the “curse-of-dimensionality</a:t>
            </a:r>
            <a:r>
              <a:rPr lang="en-US" altLang="en-US" b="1" dirty="0">
                <a:solidFill>
                  <a:srgbClr val="FFFFFF"/>
                </a:solidFill>
              </a:rPr>
              <a:t>”</a:t>
            </a:r>
            <a:endParaRPr lang="en-US" altLang="en-US" dirty="0">
              <a:solidFill>
                <a:srgbClr val="FFFFFF"/>
              </a:solidFill>
            </a:endParaRPr>
          </a:p>
          <a:p>
            <a:pPr algn="ctr" eaLnBrk="1" hangingPunct="1"/>
            <a:r>
              <a:rPr lang="en-US" altLang="en-US" dirty="0">
                <a:solidFill>
                  <a:srgbClr val="FFFFFF"/>
                </a:solidFill>
              </a:rPr>
              <a:t>challenges  of </a:t>
            </a:r>
            <a:r>
              <a:rPr lang="en-US" altLang="en-US" dirty="0" err="1">
                <a:solidFill>
                  <a:srgbClr val="FFFFFF"/>
                </a:solidFill>
              </a:rPr>
              <a:t>tSNE</a:t>
            </a:r>
            <a:r>
              <a:rPr lang="en-US" altLang="en-US" dirty="0">
                <a:solidFill>
                  <a:srgbClr val="FFFFFF"/>
                </a:solidFill>
              </a:rPr>
              <a:t>  &amp; other all-at-once </a:t>
            </a:r>
          </a:p>
          <a:p>
            <a:pPr algn="ctr" eaLnBrk="1" hangingPunct="1"/>
            <a:r>
              <a:rPr lang="en-US" altLang="en-US" dirty="0">
                <a:solidFill>
                  <a:srgbClr val="FFFFFF"/>
                </a:solidFill>
              </a:rPr>
              <a:t>clustering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par>
                                <p:cTn id="8" presetID="3" presetClass="entr" presetSubtype="1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blinds(horizontal)">
                                      <p:cBhvr>
                                        <p:cTn id="10" dur="500"/>
                                        <p:tgtEl>
                                          <p:spTgt spid="20484"/>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584775"/>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rial" panose="020B0604020202020204" pitchFamily="34" charset="0"/>
                <a:cs typeface="Arial" panose="020B0604020202020204" pitchFamily="34" charset="0"/>
              </a:rPr>
              <a:t>Dissimilarity scores confirm UST's accuracy</a:t>
            </a:r>
          </a:p>
        </p:txBody>
      </p:sp>
      <p:grpSp>
        <p:nvGrpSpPr>
          <p:cNvPr id="2" name="Group 1">
            <a:extLst>
              <a:ext uri="{FF2B5EF4-FFF2-40B4-BE49-F238E27FC236}">
                <a16:creationId xmlns:a16="http://schemas.microsoft.com/office/drawing/2014/main" id="{A2735B04-302B-C743-9561-C439A03A4BDC}"/>
              </a:ext>
            </a:extLst>
          </p:cNvPr>
          <p:cNvGrpSpPr/>
          <p:nvPr/>
        </p:nvGrpSpPr>
        <p:grpSpPr>
          <a:xfrm>
            <a:off x="2901241" y="1219828"/>
            <a:ext cx="4109767" cy="5404633"/>
            <a:chOff x="276794" y="1043681"/>
            <a:chExt cx="4109767" cy="5404633"/>
          </a:xfrm>
        </p:grpSpPr>
        <p:sp>
          <p:nvSpPr>
            <p:cNvPr id="7" name="Rectangle 6">
              <a:extLst>
                <a:ext uri="{FF2B5EF4-FFF2-40B4-BE49-F238E27FC236}">
                  <a16:creationId xmlns:a16="http://schemas.microsoft.com/office/drawing/2014/main" id="{476A8F70-3409-3D42-A975-DD5286E16CAA}"/>
                </a:ext>
              </a:extLst>
            </p:cNvPr>
            <p:cNvSpPr/>
            <p:nvPr/>
          </p:nvSpPr>
          <p:spPr>
            <a:xfrm>
              <a:off x="276794" y="1043681"/>
              <a:ext cx="4109767" cy="1569660"/>
            </a:xfrm>
            <a:prstGeom prst="rect">
              <a:avLst/>
            </a:prstGeom>
            <a:solidFill>
              <a:schemeClr val="accent1">
                <a:lumMod val="20000"/>
                <a:lumOff val="80000"/>
              </a:schemeClr>
            </a:solidFill>
          </p:spPr>
          <p:txBody>
            <a:bodyPr wrap="square">
              <a:spAutoFit/>
            </a:bodyPr>
            <a:lstStyle/>
            <a:p>
              <a:r>
                <a:rPr lang="en-US" sz="1600" dirty="0">
                  <a:cs typeface="Calibri"/>
                </a:rPr>
                <a:t>Darya </a:t>
              </a:r>
              <a:r>
                <a:rPr lang="en-US" sz="1600" dirty="0" err="1">
                  <a:cs typeface="Calibri"/>
                </a:rPr>
                <a:t>Orlova’s</a:t>
              </a:r>
              <a:r>
                <a:rPr lang="en-US" sz="1600" dirty="0">
                  <a:cs typeface="Calibri"/>
                </a:rPr>
                <a:t> </a:t>
              </a:r>
              <a:r>
                <a:rPr lang="en-US" sz="1600" dirty="0" err="1">
                  <a:cs typeface="Calibri"/>
                </a:rPr>
                <a:t>QFMatch</a:t>
              </a:r>
              <a:r>
                <a:rPr lang="en-US" sz="1600" dirty="0">
                  <a:cs typeface="Calibri"/>
                </a:rPr>
                <a:t> algorithm produces a percent dissimilarity score (DS) for each match between a UST subset and a classified subset.  </a:t>
              </a:r>
            </a:p>
            <a:p>
              <a:endParaRPr lang="en-US" sz="1600" dirty="0">
                <a:cs typeface="Calibri"/>
              </a:endParaRPr>
            </a:p>
            <a:p>
              <a:r>
                <a:rPr lang="en-US" sz="1600" i="1" dirty="0">
                  <a:cs typeface="Calibri"/>
                </a:rPr>
                <a:t>The average dissimilarity of all such matches indicates accuracy.</a:t>
              </a:r>
            </a:p>
          </p:txBody>
        </p:sp>
        <p:grpSp>
          <p:nvGrpSpPr>
            <p:cNvPr id="13" name="Group 12">
              <a:extLst>
                <a:ext uri="{FF2B5EF4-FFF2-40B4-BE49-F238E27FC236}">
                  <a16:creationId xmlns:a16="http://schemas.microsoft.com/office/drawing/2014/main" id="{4092CFE9-9471-3544-AC90-44A7E80FB3FF}"/>
                </a:ext>
              </a:extLst>
            </p:cNvPr>
            <p:cNvGrpSpPr/>
            <p:nvPr/>
          </p:nvGrpSpPr>
          <p:grpSpPr>
            <a:xfrm>
              <a:off x="419299" y="3072247"/>
              <a:ext cx="3309332" cy="3376067"/>
              <a:chOff x="2468034" y="2344474"/>
              <a:chExt cx="2829490" cy="2260244"/>
            </a:xfrm>
          </p:grpSpPr>
          <p:pic>
            <p:nvPicPr>
              <p:cNvPr id="14" name="Picture 13">
                <a:extLst>
                  <a:ext uri="{FF2B5EF4-FFF2-40B4-BE49-F238E27FC236}">
                    <a16:creationId xmlns:a16="http://schemas.microsoft.com/office/drawing/2014/main" id="{7DB567E8-1E56-0345-AA1A-C0C502D9D91F}"/>
                  </a:ext>
                </a:extLst>
              </p:cNvPr>
              <p:cNvPicPr>
                <a:picLocks noChangeAspect="1"/>
              </p:cNvPicPr>
              <p:nvPr/>
            </p:nvPicPr>
            <p:blipFill>
              <a:blip r:embed="rId3"/>
              <a:stretch>
                <a:fillRect/>
              </a:stretch>
            </p:blipFill>
            <p:spPr>
              <a:xfrm>
                <a:off x="2468034" y="2344474"/>
                <a:ext cx="2829490" cy="2260244"/>
              </a:xfrm>
              <a:prstGeom prst="rect">
                <a:avLst/>
              </a:prstGeom>
            </p:spPr>
          </p:pic>
          <p:sp>
            <p:nvSpPr>
              <p:cNvPr id="15" name="Rectangle 14">
                <a:extLst>
                  <a:ext uri="{FF2B5EF4-FFF2-40B4-BE49-F238E27FC236}">
                    <a16:creationId xmlns:a16="http://schemas.microsoft.com/office/drawing/2014/main" id="{4CB7D000-3E4E-574A-9F0D-26627D73AFC6}"/>
                  </a:ext>
                </a:extLst>
              </p:cNvPr>
              <p:cNvSpPr/>
              <p:nvPr/>
            </p:nvSpPr>
            <p:spPr>
              <a:xfrm>
                <a:off x="4506376" y="2356250"/>
                <a:ext cx="597381" cy="130431"/>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6" name="Rectangle 15">
            <a:extLst>
              <a:ext uri="{FF2B5EF4-FFF2-40B4-BE49-F238E27FC236}">
                <a16:creationId xmlns:a16="http://schemas.microsoft.com/office/drawing/2014/main" id="{81912D39-B266-0745-939F-6E2258F51F29}"/>
              </a:ext>
            </a:extLst>
          </p:cNvPr>
          <p:cNvSpPr/>
          <p:nvPr/>
        </p:nvSpPr>
        <p:spPr>
          <a:xfrm>
            <a:off x="2948724" y="2051453"/>
            <a:ext cx="6022544" cy="4339650"/>
          </a:xfrm>
          <a:prstGeom prst="rect">
            <a:avLst/>
          </a:prstGeom>
          <a:solidFill>
            <a:schemeClr val="accent1">
              <a:lumMod val="20000"/>
              <a:lumOff val="80000"/>
            </a:schemeClr>
          </a:solidFill>
        </p:spPr>
        <p:txBody>
          <a:bodyPr wrap="square">
            <a:spAutoFit/>
          </a:bodyPr>
          <a:lstStyle/>
          <a:p>
            <a:r>
              <a:rPr lang="en-US" sz="1600" dirty="0"/>
              <a:t>IF</a:t>
            </a:r>
          </a:p>
          <a:p>
            <a:r>
              <a:rPr lang="en-US" sz="1400" b="1" dirty="0">
                <a:solidFill>
                  <a:srgbClr val="FF0000"/>
                </a:solidFill>
                <a:latin typeface="Courier" pitchFamily="2" charset="0"/>
              </a:rPr>
              <a:t>median DS(</a:t>
            </a:r>
            <a:r>
              <a:rPr lang="en-US" sz="1400" b="1" dirty="0" err="1">
                <a:solidFill>
                  <a:srgbClr val="FF0000"/>
                </a:solidFill>
                <a:latin typeface="Courier" pitchFamily="2" charset="0"/>
              </a:rPr>
              <a:t>trainingSet_classified</a:t>
            </a:r>
            <a:r>
              <a:rPr lang="en-US" sz="1400" b="1" dirty="0">
                <a:solidFill>
                  <a:srgbClr val="FF0000"/>
                </a:solidFill>
                <a:latin typeface="Courier" pitchFamily="2" charset="0"/>
              </a:rPr>
              <a:t>, </a:t>
            </a:r>
            <a:r>
              <a:rPr lang="en-US" sz="1400" b="1" dirty="0" err="1">
                <a:solidFill>
                  <a:srgbClr val="FF0000"/>
                </a:solidFill>
                <a:latin typeface="Courier" pitchFamily="2" charset="0"/>
              </a:rPr>
              <a:t>testSet_UST</a:t>
            </a:r>
            <a:r>
              <a:rPr lang="en-US" sz="1400" b="1" dirty="0">
                <a:solidFill>
                  <a:srgbClr val="FF0000"/>
                </a:solidFill>
                <a:latin typeface="Courier" pitchFamily="2" charset="0"/>
              </a:rPr>
              <a:t>) </a:t>
            </a:r>
            <a:br>
              <a:rPr lang="en-US" sz="1400" b="1" dirty="0">
                <a:solidFill>
                  <a:srgbClr val="FF0000"/>
                </a:solidFill>
                <a:latin typeface="Courier" pitchFamily="2" charset="0"/>
              </a:rPr>
            </a:br>
            <a:r>
              <a:rPr lang="en-US" sz="1400" b="1" dirty="0">
                <a:solidFill>
                  <a:srgbClr val="FF0000"/>
                </a:solidFill>
                <a:latin typeface="Courier" pitchFamily="2" charset="0"/>
              </a:rPr>
              <a:t>&lt;= </a:t>
            </a:r>
            <a:br>
              <a:rPr lang="en-US" sz="1400" b="1" dirty="0">
                <a:solidFill>
                  <a:srgbClr val="FF0000"/>
                </a:solidFill>
                <a:latin typeface="Courier" pitchFamily="2" charset="0"/>
              </a:rPr>
            </a:br>
            <a:r>
              <a:rPr lang="en-US" sz="1400" b="1" dirty="0">
                <a:solidFill>
                  <a:srgbClr val="FF0000"/>
                </a:solidFill>
                <a:latin typeface="Courier" pitchFamily="2" charset="0"/>
              </a:rPr>
              <a:t>median DS(</a:t>
            </a:r>
            <a:r>
              <a:rPr lang="en-US" sz="1400" b="1" dirty="0" err="1">
                <a:solidFill>
                  <a:srgbClr val="FF0000"/>
                </a:solidFill>
                <a:latin typeface="Courier" pitchFamily="2" charset="0"/>
              </a:rPr>
              <a:t>trainingSet_classified</a:t>
            </a:r>
            <a:r>
              <a:rPr lang="en-US" sz="1400" b="1" dirty="0">
                <a:solidFill>
                  <a:srgbClr val="FF0000"/>
                </a:solidFill>
                <a:latin typeface="Courier" pitchFamily="2" charset="0"/>
              </a:rPr>
              <a:t>, </a:t>
            </a:r>
            <a:r>
              <a:rPr lang="en-US" sz="1400" b="1" dirty="0" err="1">
                <a:solidFill>
                  <a:srgbClr val="FF0000"/>
                </a:solidFill>
                <a:latin typeface="Courier" pitchFamily="2" charset="0"/>
              </a:rPr>
              <a:t>testSet_classified</a:t>
            </a:r>
            <a:r>
              <a:rPr lang="en-US" sz="1400" b="1" dirty="0">
                <a:solidFill>
                  <a:srgbClr val="FF0000"/>
                </a:solidFill>
                <a:latin typeface="Courier" pitchFamily="2" charset="0"/>
              </a:rPr>
              <a:t>) </a:t>
            </a:r>
          </a:p>
          <a:p>
            <a:endParaRPr lang="en-US" sz="1600" dirty="0">
              <a:solidFill>
                <a:srgbClr val="FF0000"/>
              </a:solidFill>
            </a:endParaRPr>
          </a:p>
          <a:p>
            <a:r>
              <a:rPr lang="en-US" sz="1600" dirty="0"/>
              <a:t>OR</a:t>
            </a:r>
          </a:p>
          <a:p>
            <a:endParaRPr lang="en-US" sz="1600" b="1" dirty="0">
              <a:latin typeface="Courier" pitchFamily="2" charset="0"/>
            </a:endParaRPr>
          </a:p>
          <a:p>
            <a:r>
              <a:rPr lang="en-US" sz="1400" b="1" dirty="0">
                <a:solidFill>
                  <a:srgbClr val="FF0000"/>
                </a:solidFill>
                <a:latin typeface="Courier" pitchFamily="2" charset="0"/>
              </a:rPr>
              <a:t>median DS(</a:t>
            </a:r>
            <a:r>
              <a:rPr lang="en-US" sz="1400" b="1" dirty="0" err="1">
                <a:solidFill>
                  <a:srgbClr val="FF0000"/>
                </a:solidFill>
                <a:latin typeface="Courier" pitchFamily="2" charset="0"/>
              </a:rPr>
              <a:t>trainingSet_classified</a:t>
            </a:r>
            <a:r>
              <a:rPr lang="en-US" sz="1400" b="1" dirty="0">
                <a:solidFill>
                  <a:srgbClr val="FF0000"/>
                </a:solidFill>
                <a:latin typeface="Courier" pitchFamily="2" charset="0"/>
              </a:rPr>
              <a:t>, </a:t>
            </a:r>
            <a:r>
              <a:rPr lang="en-US" sz="1400" b="1" dirty="0" err="1">
                <a:solidFill>
                  <a:srgbClr val="FF0000"/>
                </a:solidFill>
                <a:latin typeface="Courier" pitchFamily="2" charset="0"/>
              </a:rPr>
              <a:t>testSet_UST</a:t>
            </a:r>
            <a:r>
              <a:rPr lang="en-US" sz="1400" b="1" dirty="0">
                <a:solidFill>
                  <a:srgbClr val="FF0000"/>
                </a:solidFill>
                <a:latin typeface="Courier" pitchFamily="2" charset="0"/>
              </a:rPr>
              <a:t>) </a:t>
            </a:r>
          </a:p>
          <a:p>
            <a:r>
              <a:rPr lang="en-US" sz="1400" b="1" dirty="0">
                <a:solidFill>
                  <a:srgbClr val="FF0000"/>
                </a:solidFill>
                <a:latin typeface="Courier" pitchFamily="2" charset="0"/>
              </a:rPr>
              <a:t>&lt;= </a:t>
            </a:r>
          </a:p>
          <a:p>
            <a:r>
              <a:rPr lang="en-US" sz="1400" b="1" dirty="0">
                <a:solidFill>
                  <a:srgbClr val="FF0000"/>
                </a:solidFill>
                <a:latin typeface="Courier" pitchFamily="2" charset="0"/>
              </a:rPr>
              <a:t>median DS(</a:t>
            </a:r>
            <a:r>
              <a:rPr lang="en-US" sz="1400" b="1" dirty="0" err="1">
                <a:solidFill>
                  <a:srgbClr val="FF0000"/>
                </a:solidFill>
                <a:latin typeface="Courier" pitchFamily="2" charset="0"/>
              </a:rPr>
              <a:t>testSet_classified</a:t>
            </a:r>
            <a:r>
              <a:rPr lang="en-US" sz="1400" b="1">
                <a:solidFill>
                  <a:srgbClr val="FF0000"/>
                </a:solidFill>
                <a:latin typeface="Courier" pitchFamily="2" charset="0"/>
              </a:rPr>
              <a:t>, testSet</a:t>
            </a:r>
            <a:r>
              <a:rPr lang="en-US" sz="1400" b="1" err="1">
                <a:solidFill>
                  <a:srgbClr val="FF0000"/>
                </a:solidFill>
                <a:latin typeface="Courier" pitchFamily="2" charset="0"/>
              </a:rPr>
              <a:t>_</a:t>
            </a:r>
            <a:r>
              <a:rPr lang="en-US" sz="1400" b="1">
                <a:solidFill>
                  <a:srgbClr val="FF0000"/>
                </a:solidFill>
                <a:latin typeface="Courier" pitchFamily="2" charset="0"/>
              </a:rPr>
              <a:t>UST</a:t>
            </a:r>
            <a:r>
              <a:rPr lang="en-US" sz="1400" b="1" dirty="0">
                <a:solidFill>
                  <a:srgbClr val="FF0000"/>
                </a:solidFill>
                <a:latin typeface="Courier" pitchFamily="2" charset="0"/>
              </a:rPr>
              <a:t>) </a:t>
            </a:r>
          </a:p>
          <a:p>
            <a:endParaRPr lang="en-US" sz="1600" b="1" i="1" dirty="0"/>
          </a:p>
          <a:p>
            <a:r>
              <a:rPr lang="en-US" sz="1600" dirty="0"/>
              <a:t>THEN </a:t>
            </a:r>
          </a:p>
          <a:p>
            <a:r>
              <a:rPr lang="en-US" sz="1600" dirty="0"/>
              <a:t>the accuracy goal stated on this presentation’s first slide is likely met:</a:t>
            </a:r>
          </a:p>
          <a:p>
            <a:endParaRPr lang="en-US" sz="1600" dirty="0"/>
          </a:p>
          <a:p>
            <a:r>
              <a:rPr lang="en-US" sz="1600" i="1" dirty="0"/>
              <a:t>“UST quickly and </a:t>
            </a:r>
            <a:r>
              <a:rPr lang="en-US" sz="1600" b="1" i="1" dirty="0"/>
              <a:t>accurately </a:t>
            </a:r>
            <a:r>
              <a:rPr lang="en-US" sz="1600" i="1" dirty="0"/>
              <a:t>applies the classifications of a training set (one sample) to a test set (another sample) without re-running the classification (on the test set)</a:t>
            </a:r>
            <a:r>
              <a:rPr lang="en-US" sz="1600" b="1" i="1" dirty="0"/>
              <a:t>”</a:t>
            </a:r>
          </a:p>
          <a:p>
            <a:endParaRPr lang="en-US" sz="1600" b="1" dirty="0">
              <a:cs typeface="Calibri"/>
            </a:endParaRPr>
          </a:p>
        </p:txBody>
      </p:sp>
    </p:spTree>
    <p:extLst>
      <p:ext uri="{BB962C8B-B14F-4D97-AF65-F5344CB8AC3E}">
        <p14:creationId xmlns:p14="http://schemas.microsoft.com/office/powerpoint/2010/main" val="38401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76 -0.06019 L -0.325 -0.03681 " pathEditMode="relative" rAng="0" ptsTypes="AA">
                                      <p:cBhvr>
                                        <p:cTn id="6" dur="500" fill="hold"/>
                                        <p:tgtEl>
                                          <p:spTgt spid="2"/>
                                        </p:tgtEl>
                                        <p:attrNameLst>
                                          <p:attrName>ppt_x</p:attrName>
                                          <p:attrName>ppt_y</p:attrName>
                                        </p:attrNameLst>
                                      </p:cBhvr>
                                      <p:rCtr x="-15712" y="1157"/>
                                    </p:animMotion>
                                  </p:childTnLst>
                                </p:cTn>
                              </p:par>
                            </p:childTnLst>
                          </p:cTn>
                        </p:par>
                        <p:par>
                          <p:cTn id="7" fill="hold">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A27B591-D554-2F42-8CEB-05254776B173}"/>
              </a:ext>
            </a:extLst>
          </p:cNvPr>
          <p:cNvSpPr/>
          <p:nvPr/>
        </p:nvSpPr>
        <p:spPr>
          <a:xfrm>
            <a:off x="172788" y="2517162"/>
            <a:ext cx="1877686" cy="523220"/>
          </a:xfrm>
          <a:prstGeom prst="rect">
            <a:avLst/>
          </a:prstGeom>
          <a:solidFill>
            <a:schemeClr val="accent1">
              <a:lumMod val="20000"/>
              <a:lumOff val="80000"/>
            </a:schemeClr>
          </a:solidFill>
        </p:spPr>
        <p:txBody>
          <a:bodyPr wrap="square">
            <a:spAutoFit/>
          </a:bodyPr>
          <a:lstStyle/>
          <a:p>
            <a:r>
              <a:rPr lang="en-US" sz="1400" b="1" dirty="0">
                <a:cs typeface="Calibri"/>
              </a:rPr>
              <a:t>Classified subsets </a:t>
            </a:r>
          </a:p>
          <a:p>
            <a:r>
              <a:rPr lang="en-US" sz="1400" b="1" dirty="0">
                <a:cs typeface="Calibri"/>
              </a:rPr>
              <a:t>Training set</a:t>
            </a:r>
            <a:endParaRPr lang="en-US" sz="1400" dirty="0"/>
          </a:p>
        </p:txBody>
      </p:sp>
      <p:sp>
        <p:nvSpPr>
          <p:cNvPr id="20" name="Rectangle 19">
            <a:extLst>
              <a:ext uri="{FF2B5EF4-FFF2-40B4-BE49-F238E27FC236}">
                <a16:creationId xmlns:a16="http://schemas.microsoft.com/office/drawing/2014/main" id="{30F022E9-41CC-F84C-B80B-553EF2C4E295}"/>
              </a:ext>
            </a:extLst>
          </p:cNvPr>
          <p:cNvSpPr/>
          <p:nvPr/>
        </p:nvSpPr>
        <p:spPr>
          <a:xfrm>
            <a:off x="172788" y="4755985"/>
            <a:ext cx="1829589" cy="523220"/>
          </a:xfrm>
          <a:prstGeom prst="rect">
            <a:avLst/>
          </a:prstGeom>
          <a:solidFill>
            <a:schemeClr val="accent1">
              <a:lumMod val="20000"/>
              <a:lumOff val="80000"/>
            </a:schemeClr>
          </a:solidFill>
        </p:spPr>
        <p:txBody>
          <a:bodyPr wrap="square">
            <a:spAutoFit/>
          </a:bodyPr>
          <a:lstStyle/>
          <a:p>
            <a:r>
              <a:rPr lang="en-US" sz="1400" b="1" dirty="0">
                <a:cs typeface="Calibri"/>
              </a:rPr>
              <a:t>Classified subsets </a:t>
            </a:r>
          </a:p>
          <a:p>
            <a:r>
              <a:rPr lang="en-US" sz="1400" b="1">
                <a:cs typeface="Calibri"/>
              </a:rPr>
              <a:t>Test set</a:t>
            </a:r>
            <a:endParaRPr lang="en-US" sz="1400" dirty="0"/>
          </a:p>
        </p:txBody>
      </p:sp>
      <p:sp>
        <p:nvSpPr>
          <p:cNvPr id="25" name="Rectangle 24">
            <a:extLst>
              <a:ext uri="{FF2B5EF4-FFF2-40B4-BE49-F238E27FC236}">
                <a16:creationId xmlns:a16="http://schemas.microsoft.com/office/drawing/2014/main" id="{3F17351D-B74A-5D4E-8673-9AF5EF875FE4}"/>
              </a:ext>
            </a:extLst>
          </p:cNvPr>
          <p:cNvSpPr/>
          <p:nvPr/>
        </p:nvSpPr>
        <p:spPr>
          <a:xfrm>
            <a:off x="2701638" y="764514"/>
            <a:ext cx="1828801" cy="523220"/>
          </a:xfrm>
          <a:prstGeom prst="rect">
            <a:avLst/>
          </a:prstGeom>
          <a:solidFill>
            <a:schemeClr val="accent1">
              <a:lumMod val="20000"/>
              <a:lumOff val="80000"/>
            </a:schemeClr>
          </a:solidFill>
        </p:spPr>
        <p:txBody>
          <a:bodyPr wrap="square">
            <a:spAutoFit/>
          </a:bodyPr>
          <a:lstStyle/>
          <a:p>
            <a:r>
              <a:rPr lang="en-US" sz="1400" b="1" dirty="0">
                <a:cs typeface="Calibri"/>
              </a:rPr>
              <a:t>Classified subsets </a:t>
            </a:r>
          </a:p>
          <a:p>
            <a:r>
              <a:rPr lang="en-US" sz="1400" b="1" dirty="0">
                <a:cs typeface="Calibri"/>
              </a:rPr>
              <a:t>Test set</a:t>
            </a:r>
            <a:endParaRPr lang="en-US" sz="1400" dirty="0"/>
          </a:p>
        </p:txBody>
      </p:sp>
      <p:sp>
        <p:nvSpPr>
          <p:cNvPr id="26" name="Rectangle 25">
            <a:extLst>
              <a:ext uri="{FF2B5EF4-FFF2-40B4-BE49-F238E27FC236}">
                <a16:creationId xmlns:a16="http://schemas.microsoft.com/office/drawing/2014/main" id="{CD529A81-F249-5A4B-A3A7-3D132E3CC22D}"/>
              </a:ext>
            </a:extLst>
          </p:cNvPr>
          <p:cNvSpPr/>
          <p:nvPr/>
        </p:nvSpPr>
        <p:spPr>
          <a:xfrm>
            <a:off x="6070726" y="765184"/>
            <a:ext cx="2355273" cy="307777"/>
          </a:xfrm>
          <a:prstGeom prst="rect">
            <a:avLst/>
          </a:prstGeom>
          <a:solidFill>
            <a:schemeClr val="accent1">
              <a:lumMod val="20000"/>
              <a:lumOff val="80000"/>
            </a:schemeClr>
          </a:solidFill>
        </p:spPr>
        <p:txBody>
          <a:bodyPr wrap="square">
            <a:spAutoFit/>
          </a:bodyPr>
          <a:lstStyle/>
          <a:p>
            <a:r>
              <a:rPr lang="en-US" sz="1400" b="1" dirty="0">
                <a:cs typeface="Calibri"/>
              </a:rPr>
              <a:t>UST subsets Test set</a:t>
            </a:r>
            <a:endParaRPr lang="en-US" sz="1400" dirty="0"/>
          </a:p>
        </p:txBody>
      </p:sp>
      <p:sp>
        <p:nvSpPr>
          <p:cNvPr id="31" name="Rectangle 52">
            <a:extLst>
              <a:ext uri="{FF2B5EF4-FFF2-40B4-BE49-F238E27FC236}">
                <a16:creationId xmlns:a16="http://schemas.microsoft.com/office/drawing/2014/main" id="{DE7EF7EE-E19C-F24F-BF1A-41C6FDC08C01}"/>
              </a:ext>
            </a:extLst>
          </p:cNvPr>
          <p:cNvSpPr>
            <a:spLocks noChangeArrowheads="1"/>
          </p:cNvSpPr>
          <p:nvPr/>
        </p:nvSpPr>
        <p:spPr bwMode="auto">
          <a:xfrm>
            <a:off x="0" y="-6332"/>
            <a:ext cx="9144000" cy="584775"/>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rial" panose="020B0604020202020204" pitchFamily="34" charset="0"/>
                <a:cs typeface="Arial" panose="020B0604020202020204" pitchFamily="34" charset="0"/>
              </a:rPr>
              <a:t>End of the pipeline visualization</a:t>
            </a:r>
          </a:p>
        </p:txBody>
      </p:sp>
      <p:grpSp>
        <p:nvGrpSpPr>
          <p:cNvPr id="9" name="Group 8">
            <a:extLst>
              <a:ext uri="{FF2B5EF4-FFF2-40B4-BE49-F238E27FC236}">
                <a16:creationId xmlns:a16="http://schemas.microsoft.com/office/drawing/2014/main" id="{A45B636B-3C3A-0445-9599-8A07D435AA11}"/>
              </a:ext>
            </a:extLst>
          </p:cNvPr>
          <p:cNvGrpSpPr/>
          <p:nvPr/>
        </p:nvGrpSpPr>
        <p:grpSpPr>
          <a:xfrm>
            <a:off x="2472268" y="1508311"/>
            <a:ext cx="2708985" cy="2093358"/>
            <a:chOff x="2472268" y="1508311"/>
            <a:chExt cx="2683933" cy="2169820"/>
          </a:xfrm>
        </p:grpSpPr>
        <p:pic>
          <p:nvPicPr>
            <p:cNvPr id="8" name="Picture 7">
              <a:extLst>
                <a:ext uri="{FF2B5EF4-FFF2-40B4-BE49-F238E27FC236}">
                  <a16:creationId xmlns:a16="http://schemas.microsoft.com/office/drawing/2014/main" id="{3022198F-12C6-0E46-923D-5FC28BF71A9E}"/>
                </a:ext>
              </a:extLst>
            </p:cNvPr>
            <p:cNvPicPr>
              <a:picLocks noChangeAspect="1"/>
            </p:cNvPicPr>
            <p:nvPr/>
          </p:nvPicPr>
          <p:blipFill>
            <a:blip r:embed="rId2"/>
            <a:stretch>
              <a:fillRect/>
            </a:stretch>
          </p:blipFill>
          <p:spPr>
            <a:xfrm>
              <a:off x="2472268" y="1513411"/>
              <a:ext cx="2683933" cy="2164720"/>
            </a:xfrm>
            <a:prstGeom prst="rect">
              <a:avLst/>
            </a:prstGeom>
          </p:spPr>
        </p:pic>
        <p:sp>
          <p:nvSpPr>
            <p:cNvPr id="32" name="Rectangle 31">
              <a:extLst>
                <a:ext uri="{FF2B5EF4-FFF2-40B4-BE49-F238E27FC236}">
                  <a16:creationId xmlns:a16="http://schemas.microsoft.com/office/drawing/2014/main" id="{52B11155-F876-844A-8F6B-E85A3BDF55F5}"/>
                </a:ext>
              </a:extLst>
            </p:cNvPr>
            <p:cNvSpPr/>
            <p:nvPr/>
          </p:nvSpPr>
          <p:spPr>
            <a:xfrm>
              <a:off x="4528939" y="1508311"/>
              <a:ext cx="475658" cy="144220"/>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8255EAC-F17E-334A-8830-9D745A6BD7B0}"/>
              </a:ext>
            </a:extLst>
          </p:cNvPr>
          <p:cNvGrpSpPr/>
          <p:nvPr/>
        </p:nvGrpSpPr>
        <p:grpSpPr>
          <a:xfrm>
            <a:off x="5613456" y="3956493"/>
            <a:ext cx="2917042" cy="2281737"/>
            <a:chOff x="5391469" y="3866003"/>
            <a:chExt cx="3034529" cy="2359214"/>
          </a:xfrm>
        </p:grpSpPr>
        <p:pic>
          <p:nvPicPr>
            <p:cNvPr id="4" name="Picture 3">
              <a:extLst>
                <a:ext uri="{FF2B5EF4-FFF2-40B4-BE49-F238E27FC236}">
                  <a16:creationId xmlns:a16="http://schemas.microsoft.com/office/drawing/2014/main" id="{8C367A77-3724-2940-B287-B99CEB92405B}"/>
                </a:ext>
              </a:extLst>
            </p:cNvPr>
            <p:cNvPicPr>
              <a:picLocks noChangeAspect="1"/>
            </p:cNvPicPr>
            <p:nvPr/>
          </p:nvPicPr>
          <p:blipFill>
            <a:blip r:embed="rId3"/>
            <a:stretch>
              <a:fillRect/>
            </a:stretch>
          </p:blipFill>
          <p:spPr>
            <a:xfrm>
              <a:off x="5391469" y="3866003"/>
              <a:ext cx="3034529" cy="2359214"/>
            </a:xfrm>
            <a:prstGeom prst="rect">
              <a:avLst/>
            </a:prstGeom>
          </p:spPr>
        </p:pic>
        <p:sp>
          <p:nvSpPr>
            <p:cNvPr id="35" name="Rectangle 34">
              <a:extLst>
                <a:ext uri="{FF2B5EF4-FFF2-40B4-BE49-F238E27FC236}">
                  <a16:creationId xmlns:a16="http://schemas.microsoft.com/office/drawing/2014/main" id="{E26D8E0E-76A3-6041-BA9B-F918D4527D83}"/>
                </a:ext>
              </a:extLst>
            </p:cNvPr>
            <p:cNvSpPr/>
            <p:nvPr/>
          </p:nvSpPr>
          <p:spPr>
            <a:xfrm>
              <a:off x="7632126" y="3866003"/>
              <a:ext cx="515090" cy="147974"/>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C09C9010-4817-F149-9DA5-54909DFE11DC}"/>
              </a:ext>
            </a:extLst>
          </p:cNvPr>
          <p:cNvGrpSpPr/>
          <p:nvPr/>
        </p:nvGrpSpPr>
        <p:grpSpPr>
          <a:xfrm>
            <a:off x="5575607" y="1439246"/>
            <a:ext cx="2919021" cy="2232107"/>
            <a:chOff x="5469183" y="1412501"/>
            <a:chExt cx="2960476" cy="2325801"/>
          </a:xfrm>
        </p:grpSpPr>
        <p:pic>
          <p:nvPicPr>
            <p:cNvPr id="6" name="Picture 5">
              <a:extLst>
                <a:ext uri="{FF2B5EF4-FFF2-40B4-BE49-F238E27FC236}">
                  <a16:creationId xmlns:a16="http://schemas.microsoft.com/office/drawing/2014/main" id="{D6128817-6CB5-A645-B39E-DD1999D9183A}"/>
                </a:ext>
              </a:extLst>
            </p:cNvPr>
            <p:cNvPicPr>
              <a:picLocks noChangeAspect="1"/>
            </p:cNvPicPr>
            <p:nvPr/>
          </p:nvPicPr>
          <p:blipFill>
            <a:blip r:embed="rId4"/>
            <a:stretch>
              <a:fillRect/>
            </a:stretch>
          </p:blipFill>
          <p:spPr>
            <a:xfrm>
              <a:off x="5469183" y="1424367"/>
              <a:ext cx="2960476" cy="2313935"/>
            </a:xfrm>
            <a:prstGeom prst="rect">
              <a:avLst/>
            </a:prstGeom>
          </p:spPr>
        </p:pic>
        <p:sp>
          <p:nvSpPr>
            <p:cNvPr id="36" name="Rectangle 35">
              <a:extLst>
                <a:ext uri="{FF2B5EF4-FFF2-40B4-BE49-F238E27FC236}">
                  <a16:creationId xmlns:a16="http://schemas.microsoft.com/office/drawing/2014/main" id="{9279E6D4-6BCD-CE40-B671-5AC257EAAB3A}"/>
                </a:ext>
              </a:extLst>
            </p:cNvPr>
            <p:cNvSpPr/>
            <p:nvPr/>
          </p:nvSpPr>
          <p:spPr>
            <a:xfrm>
              <a:off x="7649061" y="1412501"/>
              <a:ext cx="614604" cy="152406"/>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7ADFDC10-B858-0E43-90B5-540ABADA8AAF}"/>
              </a:ext>
            </a:extLst>
          </p:cNvPr>
          <p:cNvGrpSpPr/>
          <p:nvPr/>
        </p:nvGrpSpPr>
        <p:grpSpPr>
          <a:xfrm>
            <a:off x="2084382" y="1349361"/>
            <a:ext cx="6593063" cy="5088047"/>
            <a:chOff x="2084382" y="1349361"/>
            <a:chExt cx="6593063" cy="5088047"/>
          </a:xfrm>
        </p:grpSpPr>
        <p:cxnSp>
          <p:nvCxnSpPr>
            <p:cNvPr id="11" name="Straight Connector 10">
              <a:extLst>
                <a:ext uri="{FF2B5EF4-FFF2-40B4-BE49-F238E27FC236}">
                  <a16:creationId xmlns:a16="http://schemas.microsoft.com/office/drawing/2014/main" id="{0CA447D1-1180-2441-9DFC-8235647993E3}"/>
                </a:ext>
              </a:extLst>
            </p:cNvPr>
            <p:cNvCxnSpPr>
              <a:cxnSpLocks/>
            </p:cNvCxnSpPr>
            <p:nvPr/>
          </p:nvCxnSpPr>
          <p:spPr>
            <a:xfrm>
              <a:off x="2097680" y="1382097"/>
              <a:ext cx="6560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5129758-145F-674D-B566-F2CD9EFC0DBD}"/>
                </a:ext>
              </a:extLst>
            </p:cNvPr>
            <p:cNvCxnSpPr>
              <a:cxnSpLocks/>
            </p:cNvCxnSpPr>
            <p:nvPr/>
          </p:nvCxnSpPr>
          <p:spPr>
            <a:xfrm flipH="1" flipV="1">
              <a:off x="2108882" y="1388665"/>
              <a:ext cx="19562" cy="4998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0A235B1-658F-CD4B-AE45-133FD080160B}"/>
                </a:ext>
              </a:extLst>
            </p:cNvPr>
            <p:cNvCxnSpPr>
              <a:cxnSpLocks/>
            </p:cNvCxnSpPr>
            <p:nvPr/>
          </p:nvCxnSpPr>
          <p:spPr>
            <a:xfrm flipH="1" flipV="1">
              <a:off x="5344922" y="1414834"/>
              <a:ext cx="19562" cy="4998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BFFF763-627C-924A-95A4-5AF9B696668A}"/>
                </a:ext>
              </a:extLst>
            </p:cNvPr>
            <p:cNvCxnSpPr>
              <a:cxnSpLocks/>
            </p:cNvCxnSpPr>
            <p:nvPr/>
          </p:nvCxnSpPr>
          <p:spPr>
            <a:xfrm>
              <a:off x="2084382" y="3728769"/>
              <a:ext cx="6560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809CB62-E0D7-7046-BA48-1A507749D3E8}"/>
                </a:ext>
              </a:extLst>
            </p:cNvPr>
            <p:cNvCxnSpPr>
              <a:cxnSpLocks/>
            </p:cNvCxnSpPr>
            <p:nvPr/>
          </p:nvCxnSpPr>
          <p:spPr>
            <a:xfrm>
              <a:off x="2116464" y="6412995"/>
              <a:ext cx="6560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D2D57B3-D078-7142-B82B-10C60B42888E}"/>
                </a:ext>
              </a:extLst>
            </p:cNvPr>
            <p:cNvCxnSpPr>
              <a:cxnSpLocks/>
            </p:cNvCxnSpPr>
            <p:nvPr/>
          </p:nvCxnSpPr>
          <p:spPr>
            <a:xfrm flipH="1" flipV="1">
              <a:off x="8644585" y="1349361"/>
              <a:ext cx="32860" cy="5088047"/>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Rectangle 22">
            <a:extLst>
              <a:ext uri="{FF2B5EF4-FFF2-40B4-BE49-F238E27FC236}">
                <a16:creationId xmlns:a16="http://schemas.microsoft.com/office/drawing/2014/main" id="{E71B55B1-47AD-E544-A432-316B56204513}"/>
              </a:ext>
            </a:extLst>
          </p:cNvPr>
          <p:cNvSpPr/>
          <p:nvPr/>
        </p:nvSpPr>
        <p:spPr>
          <a:xfrm>
            <a:off x="5442455" y="5030100"/>
            <a:ext cx="3052174" cy="400110"/>
          </a:xfrm>
          <a:prstGeom prst="rect">
            <a:avLst/>
          </a:prstGeom>
          <a:solidFill>
            <a:schemeClr val="accent1">
              <a:lumMod val="20000"/>
              <a:lumOff val="80000"/>
            </a:schemeClr>
          </a:solidFill>
        </p:spPr>
        <p:txBody>
          <a:bodyPr wrap="square">
            <a:spAutoFit/>
          </a:bodyPr>
          <a:lstStyle/>
          <a:p>
            <a:r>
              <a:rPr lang="en-US" sz="1000" b="1" dirty="0">
                <a:solidFill>
                  <a:srgbClr val="FF0000"/>
                </a:solidFill>
                <a:latin typeface="Courier" pitchFamily="2" charset="0"/>
              </a:rPr>
              <a:t>Median DS( </a:t>
            </a:r>
            <a:r>
              <a:rPr lang="en-US" sz="1000" b="1" dirty="0" err="1">
                <a:solidFill>
                  <a:srgbClr val="FF0000"/>
                </a:solidFill>
                <a:latin typeface="Courier" pitchFamily="2" charset="0"/>
              </a:rPr>
              <a:t>testSet_classified</a:t>
            </a:r>
            <a:r>
              <a:rPr lang="en-US" sz="1000" b="1" dirty="0">
                <a:solidFill>
                  <a:srgbClr val="FF0000"/>
                </a:solidFill>
                <a:latin typeface="Courier" pitchFamily="2" charset="0"/>
              </a:rPr>
              <a:t>, </a:t>
            </a:r>
            <a:r>
              <a:rPr lang="en-US" sz="1000" b="1" dirty="0" err="1">
                <a:solidFill>
                  <a:srgbClr val="FF0000"/>
                </a:solidFill>
                <a:latin typeface="Courier" pitchFamily="2" charset="0"/>
              </a:rPr>
              <a:t>testSet_UST</a:t>
            </a:r>
            <a:r>
              <a:rPr lang="en-US" sz="1000" b="1" dirty="0">
                <a:solidFill>
                  <a:srgbClr val="FF0000"/>
                </a:solidFill>
                <a:latin typeface="Courier" pitchFamily="2" charset="0"/>
              </a:rPr>
              <a:t> ) </a:t>
            </a:r>
          </a:p>
        </p:txBody>
      </p:sp>
      <p:sp>
        <p:nvSpPr>
          <p:cNvPr id="39" name="Rectangle 38">
            <a:extLst>
              <a:ext uri="{FF2B5EF4-FFF2-40B4-BE49-F238E27FC236}">
                <a16:creationId xmlns:a16="http://schemas.microsoft.com/office/drawing/2014/main" id="{BA45E75C-00D6-5B44-B70C-04E1D1CB975B}"/>
              </a:ext>
            </a:extLst>
          </p:cNvPr>
          <p:cNvSpPr/>
          <p:nvPr/>
        </p:nvSpPr>
        <p:spPr>
          <a:xfrm>
            <a:off x="5559645" y="2517162"/>
            <a:ext cx="2901709" cy="415498"/>
          </a:xfrm>
          <a:prstGeom prst="rect">
            <a:avLst/>
          </a:prstGeom>
          <a:solidFill>
            <a:schemeClr val="accent1">
              <a:lumMod val="20000"/>
              <a:lumOff val="80000"/>
            </a:schemeClr>
          </a:solidFill>
        </p:spPr>
        <p:txBody>
          <a:bodyPr wrap="square">
            <a:spAutoFit/>
          </a:bodyPr>
          <a:lstStyle/>
          <a:p>
            <a:r>
              <a:rPr lang="en-US" sz="1050" b="1" dirty="0">
                <a:solidFill>
                  <a:srgbClr val="FF0000"/>
                </a:solidFill>
                <a:latin typeface="Courier" pitchFamily="2" charset="0"/>
              </a:rPr>
              <a:t>Median DS( </a:t>
            </a:r>
            <a:r>
              <a:rPr lang="en-US" sz="1050" b="1" dirty="0" err="1">
                <a:solidFill>
                  <a:srgbClr val="FF0000"/>
                </a:solidFill>
                <a:latin typeface="Courier" pitchFamily="2" charset="0"/>
              </a:rPr>
              <a:t>trainingSet_classified</a:t>
            </a:r>
            <a:r>
              <a:rPr lang="en-US" sz="1050" b="1" dirty="0">
                <a:solidFill>
                  <a:srgbClr val="FF0000"/>
                </a:solidFill>
                <a:latin typeface="Courier" pitchFamily="2" charset="0"/>
              </a:rPr>
              <a:t>, </a:t>
            </a:r>
            <a:r>
              <a:rPr lang="en-US" sz="1050" b="1" dirty="0" err="1">
                <a:solidFill>
                  <a:srgbClr val="FF0000"/>
                </a:solidFill>
                <a:latin typeface="Courier" pitchFamily="2" charset="0"/>
              </a:rPr>
              <a:t>testSet_UST</a:t>
            </a:r>
            <a:r>
              <a:rPr lang="en-US" sz="1050" b="1" dirty="0">
                <a:solidFill>
                  <a:srgbClr val="FF0000"/>
                </a:solidFill>
                <a:latin typeface="Courier" pitchFamily="2" charset="0"/>
              </a:rPr>
              <a:t> ) </a:t>
            </a:r>
          </a:p>
        </p:txBody>
      </p:sp>
      <p:sp>
        <p:nvSpPr>
          <p:cNvPr id="40" name="Rectangle 39">
            <a:extLst>
              <a:ext uri="{FF2B5EF4-FFF2-40B4-BE49-F238E27FC236}">
                <a16:creationId xmlns:a16="http://schemas.microsoft.com/office/drawing/2014/main" id="{26ACBCED-C939-9142-9663-DC0A42B5E6C1}"/>
              </a:ext>
            </a:extLst>
          </p:cNvPr>
          <p:cNvSpPr/>
          <p:nvPr/>
        </p:nvSpPr>
        <p:spPr>
          <a:xfrm>
            <a:off x="2442070" y="2517160"/>
            <a:ext cx="2824882" cy="400110"/>
          </a:xfrm>
          <a:prstGeom prst="rect">
            <a:avLst/>
          </a:prstGeom>
          <a:solidFill>
            <a:schemeClr val="accent1">
              <a:lumMod val="20000"/>
              <a:lumOff val="80000"/>
            </a:schemeClr>
          </a:solidFill>
        </p:spPr>
        <p:txBody>
          <a:bodyPr wrap="square">
            <a:spAutoFit/>
          </a:bodyPr>
          <a:lstStyle/>
          <a:p>
            <a:r>
              <a:rPr lang="en-US" sz="1000" b="1" dirty="0">
                <a:solidFill>
                  <a:srgbClr val="FF0000"/>
                </a:solidFill>
                <a:latin typeface="Courier" pitchFamily="2" charset="0"/>
              </a:rPr>
              <a:t>Median DS( </a:t>
            </a:r>
            <a:r>
              <a:rPr lang="en-US" sz="1000" b="1" dirty="0" err="1">
                <a:solidFill>
                  <a:srgbClr val="FF0000"/>
                </a:solidFill>
                <a:latin typeface="Courier" pitchFamily="2" charset="0"/>
              </a:rPr>
              <a:t>trainingSet_classified</a:t>
            </a:r>
            <a:r>
              <a:rPr lang="en-US" sz="1000" b="1" dirty="0">
                <a:solidFill>
                  <a:srgbClr val="FF0000"/>
                </a:solidFill>
                <a:latin typeface="Courier" pitchFamily="2" charset="0"/>
              </a:rPr>
              <a:t>, </a:t>
            </a:r>
            <a:r>
              <a:rPr lang="en-US" sz="1000" b="1" dirty="0" err="1">
                <a:solidFill>
                  <a:srgbClr val="FF0000"/>
                </a:solidFill>
                <a:latin typeface="Courier" pitchFamily="2" charset="0"/>
              </a:rPr>
              <a:t>testSet_classified</a:t>
            </a:r>
            <a:r>
              <a:rPr lang="en-US" sz="1000" b="1" dirty="0">
                <a:solidFill>
                  <a:srgbClr val="FF0000"/>
                </a:solidFill>
                <a:latin typeface="Courier" pitchFamily="2" charset="0"/>
              </a:rPr>
              <a:t> ) </a:t>
            </a:r>
          </a:p>
        </p:txBody>
      </p:sp>
    </p:spTree>
    <p:extLst>
      <p:ext uri="{BB962C8B-B14F-4D97-AF65-F5344CB8AC3E}">
        <p14:creationId xmlns:p14="http://schemas.microsoft.com/office/powerpoint/2010/main" val="6648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5B2904-BEE4-9045-AB59-765194F78185}"/>
              </a:ext>
            </a:extLst>
          </p:cNvPr>
          <p:cNvPicPr>
            <a:picLocks noChangeAspect="1"/>
          </p:cNvPicPr>
          <p:nvPr/>
        </p:nvPicPr>
        <p:blipFill rotWithShape="1">
          <a:blip r:embed="rId3"/>
          <a:srcRect t="11003"/>
          <a:stretch/>
        </p:blipFill>
        <p:spPr>
          <a:xfrm>
            <a:off x="4767109" y="2721909"/>
            <a:ext cx="3106170" cy="3036836"/>
          </a:xfrm>
          <a:prstGeom prst="rect">
            <a:avLst/>
          </a:prstGeom>
        </p:spPr>
      </p:pic>
      <p:pic>
        <p:nvPicPr>
          <p:cNvPr id="18" name="Picture 17">
            <a:extLst>
              <a:ext uri="{FF2B5EF4-FFF2-40B4-BE49-F238E27FC236}">
                <a16:creationId xmlns:a16="http://schemas.microsoft.com/office/drawing/2014/main" id="{40A2AF64-D4AD-224C-A1EB-AD1E30A76CEB}"/>
              </a:ext>
            </a:extLst>
          </p:cNvPr>
          <p:cNvPicPr>
            <a:picLocks noChangeAspect="1"/>
          </p:cNvPicPr>
          <p:nvPr/>
        </p:nvPicPr>
        <p:blipFill rotWithShape="1">
          <a:blip r:embed="rId4"/>
          <a:srcRect l="6892"/>
          <a:stretch/>
        </p:blipFill>
        <p:spPr>
          <a:xfrm>
            <a:off x="1380177" y="2550522"/>
            <a:ext cx="3179427" cy="3185440"/>
          </a:xfrm>
          <a:prstGeom prst="rect">
            <a:avLst/>
          </a:prstGeom>
        </p:spPr>
      </p:pic>
      <p:sp>
        <p:nvSpPr>
          <p:cNvPr id="12" name="TextBox 11">
            <a:extLst>
              <a:ext uri="{FF2B5EF4-FFF2-40B4-BE49-F238E27FC236}">
                <a16:creationId xmlns:a16="http://schemas.microsoft.com/office/drawing/2014/main" id="{E1AE6DC7-D176-CF4B-B705-4873EB7EE464}"/>
              </a:ext>
            </a:extLst>
          </p:cNvPr>
          <p:cNvSpPr txBox="1"/>
          <p:nvPr/>
        </p:nvSpPr>
        <p:spPr>
          <a:xfrm>
            <a:off x="4584398" y="1915180"/>
            <a:ext cx="4297918" cy="646331"/>
          </a:xfrm>
          <a:prstGeom prst="rect">
            <a:avLst/>
          </a:prstGeom>
          <a:solidFill>
            <a:schemeClr val="accent1">
              <a:lumMod val="20000"/>
              <a:lumOff val="80000"/>
            </a:schemeClr>
          </a:solidFill>
        </p:spPr>
        <p:txBody>
          <a:bodyPr wrap="square" rtlCol="0">
            <a:spAutoFit/>
          </a:bodyPr>
          <a:lstStyle/>
          <a:p>
            <a:r>
              <a:rPr lang="en-US" dirty="0"/>
              <a:t>Supervising finds c-kit+ mast, CD11b+ dendritic, CD11b- dendritic clusters</a:t>
            </a:r>
          </a:p>
        </p:txBody>
      </p:sp>
      <p:sp>
        <p:nvSpPr>
          <p:cNvPr id="34" name="Rectangle 33">
            <a:extLst>
              <a:ext uri="{FF2B5EF4-FFF2-40B4-BE49-F238E27FC236}">
                <a16:creationId xmlns:a16="http://schemas.microsoft.com/office/drawing/2014/main" id="{0C1C1765-BB9A-3047-8F5D-37456F42EFCA}"/>
              </a:ext>
            </a:extLst>
          </p:cNvPr>
          <p:cNvSpPr/>
          <p:nvPr/>
        </p:nvSpPr>
        <p:spPr>
          <a:xfrm>
            <a:off x="5194410" y="724120"/>
            <a:ext cx="3573006" cy="584775"/>
          </a:xfrm>
          <a:prstGeom prst="rect">
            <a:avLst/>
          </a:prstGeom>
          <a:solidFill>
            <a:schemeClr val="accent1">
              <a:lumMod val="20000"/>
              <a:lumOff val="80000"/>
            </a:schemeClr>
          </a:solidFill>
        </p:spPr>
        <p:txBody>
          <a:bodyPr wrap="square">
            <a:spAutoFit/>
          </a:bodyPr>
          <a:lstStyle/>
          <a:p>
            <a:r>
              <a:rPr lang="en-US" sz="1600" b="1" i="1" dirty="0">
                <a:cs typeface="Calibri"/>
              </a:rPr>
              <a:t>Supervised</a:t>
            </a:r>
            <a:r>
              <a:rPr lang="en-US" sz="1600" b="1" dirty="0">
                <a:cs typeface="Calibri"/>
              </a:rPr>
              <a:t> UMAP </a:t>
            </a:r>
            <a:r>
              <a:rPr lang="en-US" sz="1600" b="1" i="1" u="sng" dirty="0">
                <a:cs typeface="Calibri"/>
              </a:rPr>
              <a:t>overlaid</a:t>
            </a:r>
            <a:r>
              <a:rPr lang="en-US" sz="1600" b="1" dirty="0">
                <a:cs typeface="Calibri"/>
              </a:rPr>
              <a:t> with manual gate labels</a:t>
            </a:r>
          </a:p>
        </p:txBody>
      </p:sp>
      <p:sp>
        <p:nvSpPr>
          <p:cNvPr id="4" name="Rectangle 52"/>
          <p:cNvSpPr>
            <a:spLocks noChangeArrowheads="1"/>
          </p:cNvSpPr>
          <p:nvPr/>
        </p:nvSpPr>
        <p:spPr bwMode="auto">
          <a:xfrm>
            <a:off x="0" y="10769"/>
            <a:ext cx="9144000" cy="461665"/>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panose="020B0604020202020204" pitchFamily="34" charset="0"/>
                <a:cs typeface="Arial" panose="020B0604020202020204" pitchFamily="34" charset="0"/>
              </a:rPr>
              <a:t>UMAP works better when supervised…</a:t>
            </a:r>
          </a:p>
        </p:txBody>
      </p:sp>
      <p:sp>
        <p:nvSpPr>
          <p:cNvPr id="63" name="Rectangle 62">
            <a:extLst>
              <a:ext uri="{FF2B5EF4-FFF2-40B4-BE49-F238E27FC236}">
                <a16:creationId xmlns:a16="http://schemas.microsoft.com/office/drawing/2014/main" id="{96F4CC90-9CAC-6441-870E-9310F0ACBF09}"/>
              </a:ext>
            </a:extLst>
          </p:cNvPr>
          <p:cNvSpPr/>
          <p:nvPr/>
        </p:nvSpPr>
        <p:spPr>
          <a:xfrm>
            <a:off x="1157723" y="643437"/>
            <a:ext cx="3109633" cy="584775"/>
          </a:xfrm>
          <a:prstGeom prst="rect">
            <a:avLst/>
          </a:prstGeom>
          <a:solidFill>
            <a:schemeClr val="accent1">
              <a:lumMod val="20000"/>
              <a:lumOff val="80000"/>
            </a:schemeClr>
          </a:solidFill>
        </p:spPr>
        <p:txBody>
          <a:bodyPr vert="horz" wrap="square">
            <a:spAutoFit/>
          </a:bodyPr>
          <a:lstStyle/>
          <a:p>
            <a:r>
              <a:rPr lang="en-US" sz="1600" b="1" i="1" dirty="0">
                <a:cs typeface="Calibri"/>
              </a:rPr>
              <a:t>Unsupervised</a:t>
            </a:r>
            <a:r>
              <a:rPr lang="en-US" sz="1600" b="1" dirty="0">
                <a:cs typeface="Calibri"/>
              </a:rPr>
              <a:t> UMAP </a:t>
            </a:r>
          </a:p>
          <a:p>
            <a:r>
              <a:rPr lang="en-US" sz="1600" b="1" dirty="0">
                <a:cs typeface="Calibri"/>
              </a:rPr>
              <a:t>(highlighted by manual gates)</a:t>
            </a:r>
          </a:p>
        </p:txBody>
      </p:sp>
      <p:sp>
        <p:nvSpPr>
          <p:cNvPr id="17" name="Rectangle 16">
            <a:extLst>
              <a:ext uri="{FF2B5EF4-FFF2-40B4-BE49-F238E27FC236}">
                <a16:creationId xmlns:a16="http://schemas.microsoft.com/office/drawing/2014/main" id="{0AC283A8-C38F-D44B-85CA-8410249217EB}"/>
              </a:ext>
            </a:extLst>
          </p:cNvPr>
          <p:cNvSpPr/>
          <p:nvPr/>
        </p:nvSpPr>
        <p:spPr>
          <a:xfrm>
            <a:off x="6400800" y="4228182"/>
            <a:ext cx="245063" cy="18611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8961DC-02A9-C94E-8F17-F24052238248}"/>
              </a:ext>
            </a:extLst>
          </p:cNvPr>
          <p:cNvSpPr/>
          <p:nvPr/>
        </p:nvSpPr>
        <p:spPr>
          <a:xfrm>
            <a:off x="5721599" y="4091439"/>
            <a:ext cx="146003" cy="1488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EAF6465-9E6D-6946-BA58-405B588A019F}"/>
              </a:ext>
            </a:extLst>
          </p:cNvPr>
          <p:cNvSpPr/>
          <p:nvPr/>
        </p:nvSpPr>
        <p:spPr>
          <a:xfrm>
            <a:off x="6679233" y="4208086"/>
            <a:ext cx="174135" cy="14888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ADE22DA-62C9-2E40-9AD1-2FC20B8C25B8}"/>
              </a:ext>
            </a:extLst>
          </p:cNvPr>
          <p:cNvPicPr>
            <a:picLocks noChangeAspect="1"/>
          </p:cNvPicPr>
          <p:nvPr/>
        </p:nvPicPr>
        <p:blipFill rotWithShape="1">
          <a:blip r:embed="rId5"/>
          <a:srcRect t="6821" b="5126"/>
          <a:stretch/>
        </p:blipFill>
        <p:spPr>
          <a:xfrm>
            <a:off x="528" y="1277295"/>
            <a:ext cx="1797605" cy="2042994"/>
          </a:xfrm>
          <a:prstGeom prst="rect">
            <a:avLst/>
          </a:prstGeom>
        </p:spPr>
      </p:pic>
      <p:sp>
        <p:nvSpPr>
          <p:cNvPr id="16" name="Rectangle 15">
            <a:extLst>
              <a:ext uri="{FF2B5EF4-FFF2-40B4-BE49-F238E27FC236}">
                <a16:creationId xmlns:a16="http://schemas.microsoft.com/office/drawing/2014/main" id="{FAE73C8F-BF44-D74A-A9EA-C3FAC534A497}"/>
              </a:ext>
            </a:extLst>
          </p:cNvPr>
          <p:cNvSpPr/>
          <p:nvPr/>
        </p:nvSpPr>
        <p:spPr>
          <a:xfrm>
            <a:off x="87256" y="2485610"/>
            <a:ext cx="1640537" cy="29703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u="sng" dirty="0"/>
          </a:p>
        </p:txBody>
      </p:sp>
      <p:sp>
        <p:nvSpPr>
          <p:cNvPr id="27" name="Rectangle 26">
            <a:extLst>
              <a:ext uri="{FF2B5EF4-FFF2-40B4-BE49-F238E27FC236}">
                <a16:creationId xmlns:a16="http://schemas.microsoft.com/office/drawing/2014/main" id="{5005CC03-650D-744A-A188-AC7179538B19}"/>
              </a:ext>
            </a:extLst>
          </p:cNvPr>
          <p:cNvSpPr/>
          <p:nvPr/>
        </p:nvSpPr>
        <p:spPr>
          <a:xfrm>
            <a:off x="87256" y="3091338"/>
            <a:ext cx="1644653" cy="13954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46FF5B8-A895-B548-8686-9CC4E22A2A33}"/>
              </a:ext>
            </a:extLst>
          </p:cNvPr>
          <p:cNvSpPr/>
          <p:nvPr/>
        </p:nvSpPr>
        <p:spPr>
          <a:xfrm>
            <a:off x="5721599" y="4271649"/>
            <a:ext cx="553128" cy="576939"/>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2674454-DA07-5443-864F-09DD10194D71}"/>
              </a:ext>
            </a:extLst>
          </p:cNvPr>
          <p:cNvSpPr txBox="1"/>
          <p:nvPr/>
        </p:nvSpPr>
        <p:spPr>
          <a:xfrm>
            <a:off x="4813031" y="5306549"/>
            <a:ext cx="4025161" cy="1200329"/>
          </a:xfrm>
          <a:prstGeom prst="rect">
            <a:avLst/>
          </a:prstGeom>
          <a:solidFill>
            <a:schemeClr val="accent1">
              <a:lumMod val="20000"/>
              <a:lumOff val="80000"/>
            </a:schemeClr>
          </a:solidFill>
        </p:spPr>
        <p:txBody>
          <a:bodyPr wrap="square" rtlCol="0">
            <a:spAutoFit/>
          </a:bodyPr>
          <a:lstStyle/>
          <a:p>
            <a:r>
              <a:rPr lang="en-US" dirty="0"/>
              <a:t>And … UMAP supervising maintains the subdivision between NK &amp; NKT cells even though they have the same supervising label</a:t>
            </a:r>
          </a:p>
        </p:txBody>
      </p:sp>
    </p:spTree>
    <p:extLst>
      <p:ext uri="{BB962C8B-B14F-4D97-AF65-F5344CB8AC3E}">
        <p14:creationId xmlns:p14="http://schemas.microsoft.com/office/powerpoint/2010/main" val="18640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5" grpId="0" animBg="1"/>
      <p:bldP spid="26" grpId="0" animBg="1"/>
      <p:bldP spid="16" grpId="0" animBg="1"/>
      <p:bldP spid="27"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A99E2C-6018-FF40-8715-8E18BA4476CD}"/>
              </a:ext>
            </a:extLst>
          </p:cNvPr>
          <p:cNvPicPr>
            <a:picLocks noChangeAspect="1"/>
          </p:cNvPicPr>
          <p:nvPr/>
        </p:nvPicPr>
        <p:blipFill rotWithShape="1">
          <a:blip r:embed="rId3"/>
          <a:srcRect t="12572"/>
          <a:stretch/>
        </p:blipFill>
        <p:spPr>
          <a:xfrm>
            <a:off x="4955613" y="2767498"/>
            <a:ext cx="3485068" cy="3195579"/>
          </a:xfrm>
          <a:prstGeom prst="rect">
            <a:avLst/>
          </a:prstGeom>
        </p:spPr>
      </p:pic>
      <p:pic>
        <p:nvPicPr>
          <p:cNvPr id="19" name="Picture 18">
            <a:extLst>
              <a:ext uri="{FF2B5EF4-FFF2-40B4-BE49-F238E27FC236}">
                <a16:creationId xmlns:a16="http://schemas.microsoft.com/office/drawing/2014/main" id="{43D00F57-8FBB-1A43-9866-2415E75F180B}"/>
              </a:ext>
            </a:extLst>
          </p:cNvPr>
          <p:cNvPicPr>
            <a:picLocks noChangeAspect="1"/>
          </p:cNvPicPr>
          <p:nvPr/>
        </p:nvPicPr>
        <p:blipFill rotWithShape="1">
          <a:blip r:embed="rId4"/>
          <a:srcRect t="11723"/>
          <a:stretch/>
        </p:blipFill>
        <p:spPr>
          <a:xfrm>
            <a:off x="1553534" y="2782010"/>
            <a:ext cx="3153806" cy="2986803"/>
          </a:xfrm>
          <a:prstGeom prst="rect">
            <a:avLst/>
          </a:prstGeom>
        </p:spPr>
      </p:pic>
      <p:sp>
        <p:nvSpPr>
          <p:cNvPr id="14" name="Rectangle 13">
            <a:extLst>
              <a:ext uri="{FF2B5EF4-FFF2-40B4-BE49-F238E27FC236}">
                <a16:creationId xmlns:a16="http://schemas.microsoft.com/office/drawing/2014/main" id="{C27A9F5D-B2D1-5C4A-A2A6-39A39B97FF19}"/>
              </a:ext>
            </a:extLst>
          </p:cNvPr>
          <p:cNvSpPr/>
          <p:nvPr/>
        </p:nvSpPr>
        <p:spPr>
          <a:xfrm>
            <a:off x="849573" y="778624"/>
            <a:ext cx="3239931" cy="523220"/>
          </a:xfrm>
          <a:prstGeom prst="rect">
            <a:avLst/>
          </a:prstGeom>
          <a:solidFill>
            <a:schemeClr val="accent1">
              <a:lumMod val="20000"/>
              <a:lumOff val="80000"/>
            </a:schemeClr>
          </a:solidFill>
        </p:spPr>
        <p:txBody>
          <a:bodyPr wrap="square">
            <a:spAutoFit/>
          </a:bodyPr>
          <a:lstStyle/>
          <a:p>
            <a:r>
              <a:rPr lang="en-US" sz="1400" b="1" dirty="0">
                <a:cs typeface="Calibri"/>
              </a:rPr>
              <a:t>Supervised UMAP on Balb/c sample </a:t>
            </a:r>
          </a:p>
          <a:p>
            <a:r>
              <a:rPr lang="en-US" sz="1400" b="1" dirty="0">
                <a:cs typeface="Calibri"/>
              </a:rPr>
              <a:t>which has all subsets of interest</a:t>
            </a:r>
          </a:p>
        </p:txBody>
      </p:sp>
      <p:sp>
        <p:nvSpPr>
          <p:cNvPr id="4" name="Rectangle 52"/>
          <p:cNvSpPr>
            <a:spLocks noChangeArrowheads="1"/>
          </p:cNvSpPr>
          <p:nvPr/>
        </p:nvSpPr>
        <p:spPr bwMode="auto">
          <a:xfrm>
            <a:off x="0" y="0"/>
            <a:ext cx="9144000" cy="461665"/>
          </a:xfrm>
          <a:prstGeom prst="rect">
            <a:avLst/>
          </a:prstGeom>
          <a:solidFill>
            <a:schemeClr val="tx2">
              <a:lumMod val="60000"/>
              <a:lumOff val="40000"/>
              <a:alpha val="47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latin typeface="Arial" panose="020B0604020202020204" pitchFamily="34" charset="0"/>
                <a:cs typeface="Arial" panose="020B0604020202020204" pitchFamily="34" charset="0"/>
              </a:rPr>
              <a:t>UMAP trained on a normal strain applied to a knockout strain</a:t>
            </a:r>
          </a:p>
        </p:txBody>
      </p:sp>
      <p:pic>
        <p:nvPicPr>
          <p:cNvPr id="13" name="Picture 12">
            <a:extLst>
              <a:ext uri="{FF2B5EF4-FFF2-40B4-BE49-F238E27FC236}">
                <a16:creationId xmlns:a16="http://schemas.microsoft.com/office/drawing/2014/main" id="{D405CB64-AD00-8345-A653-2B9614E4F365}"/>
              </a:ext>
            </a:extLst>
          </p:cNvPr>
          <p:cNvPicPr>
            <a:picLocks noChangeAspect="1"/>
          </p:cNvPicPr>
          <p:nvPr/>
        </p:nvPicPr>
        <p:blipFill rotWithShape="1">
          <a:blip r:embed="rId5"/>
          <a:srcRect t="6821" b="5126"/>
          <a:stretch/>
        </p:blipFill>
        <p:spPr>
          <a:xfrm>
            <a:off x="82983" y="1430132"/>
            <a:ext cx="1929269" cy="2192631"/>
          </a:xfrm>
          <a:prstGeom prst="rect">
            <a:avLst/>
          </a:prstGeom>
        </p:spPr>
      </p:pic>
      <p:sp>
        <p:nvSpPr>
          <p:cNvPr id="16" name="TextBox 15">
            <a:extLst>
              <a:ext uri="{FF2B5EF4-FFF2-40B4-BE49-F238E27FC236}">
                <a16:creationId xmlns:a16="http://schemas.microsoft.com/office/drawing/2014/main" id="{210F0355-53D9-3F4A-872D-C4C5F9DBC371}"/>
              </a:ext>
            </a:extLst>
          </p:cNvPr>
          <p:cNvSpPr txBox="1"/>
          <p:nvPr/>
        </p:nvSpPr>
        <p:spPr>
          <a:xfrm>
            <a:off x="1644443" y="1454516"/>
            <a:ext cx="6329975" cy="646331"/>
          </a:xfrm>
          <a:prstGeom prst="rect">
            <a:avLst/>
          </a:prstGeom>
          <a:solidFill>
            <a:schemeClr val="accent1">
              <a:lumMod val="20000"/>
              <a:lumOff val="80000"/>
            </a:schemeClr>
          </a:solidFill>
        </p:spPr>
        <p:txBody>
          <a:bodyPr wrap="square" rtlCol="0">
            <a:spAutoFit/>
          </a:bodyPr>
          <a:lstStyle/>
          <a:p>
            <a:r>
              <a:rPr lang="en-US" dirty="0"/>
              <a:t>UMAP’s supervising and template guiding capabilities confirm that the RAG sample </a:t>
            </a:r>
            <a:r>
              <a:rPr lang="en-US" b="1" i="1" dirty="0"/>
              <a:t>has no B cells or T cells!!!!</a:t>
            </a:r>
          </a:p>
        </p:txBody>
      </p:sp>
      <p:sp>
        <p:nvSpPr>
          <p:cNvPr id="11" name="Rectangle 10">
            <a:extLst>
              <a:ext uri="{FF2B5EF4-FFF2-40B4-BE49-F238E27FC236}">
                <a16:creationId xmlns:a16="http://schemas.microsoft.com/office/drawing/2014/main" id="{7D66D8D0-1335-8B4C-942B-4C148A49C724}"/>
              </a:ext>
            </a:extLst>
          </p:cNvPr>
          <p:cNvSpPr/>
          <p:nvPr/>
        </p:nvSpPr>
        <p:spPr>
          <a:xfrm>
            <a:off x="5953760" y="4219407"/>
            <a:ext cx="802640" cy="73867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176689-86A4-994B-84D3-23CE3D1DA271}"/>
              </a:ext>
            </a:extLst>
          </p:cNvPr>
          <p:cNvSpPr/>
          <p:nvPr/>
        </p:nvSpPr>
        <p:spPr>
          <a:xfrm>
            <a:off x="2628654" y="4958080"/>
            <a:ext cx="775604" cy="40052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3BE20A3-3FC7-044C-B857-3ADE2ED7A2CB}"/>
              </a:ext>
            </a:extLst>
          </p:cNvPr>
          <p:cNvSpPr/>
          <p:nvPr/>
        </p:nvSpPr>
        <p:spPr>
          <a:xfrm>
            <a:off x="3404258" y="2828457"/>
            <a:ext cx="991138" cy="14519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BFB05BE-EC4C-7740-97F8-B823BDC53F19}"/>
              </a:ext>
            </a:extLst>
          </p:cNvPr>
          <p:cNvSpPr txBox="1"/>
          <p:nvPr/>
        </p:nvSpPr>
        <p:spPr>
          <a:xfrm>
            <a:off x="2476254" y="2526448"/>
            <a:ext cx="5816730" cy="923330"/>
          </a:xfrm>
          <a:prstGeom prst="rect">
            <a:avLst/>
          </a:prstGeom>
          <a:solidFill>
            <a:schemeClr val="accent1">
              <a:lumMod val="20000"/>
              <a:lumOff val="80000"/>
            </a:schemeClr>
          </a:solidFill>
        </p:spPr>
        <p:txBody>
          <a:bodyPr wrap="square" rtlCol="0">
            <a:spAutoFit/>
          </a:bodyPr>
          <a:lstStyle/>
          <a:p>
            <a:r>
              <a:rPr lang="en-US" dirty="0"/>
              <a:t>And … in the RAG sample they find a 4 way subdivision of the NK &amp; NKT cells even though they are guided by the same original supervising label</a:t>
            </a:r>
          </a:p>
        </p:txBody>
      </p:sp>
      <p:sp>
        <p:nvSpPr>
          <p:cNvPr id="20" name="Rectangle 19">
            <a:extLst>
              <a:ext uri="{FF2B5EF4-FFF2-40B4-BE49-F238E27FC236}">
                <a16:creationId xmlns:a16="http://schemas.microsoft.com/office/drawing/2014/main" id="{79711171-8153-4243-B849-925062F72D20}"/>
              </a:ext>
            </a:extLst>
          </p:cNvPr>
          <p:cNvSpPr/>
          <p:nvPr/>
        </p:nvSpPr>
        <p:spPr>
          <a:xfrm>
            <a:off x="4737557" y="765418"/>
            <a:ext cx="3703799" cy="523220"/>
          </a:xfrm>
          <a:prstGeom prst="rect">
            <a:avLst/>
          </a:prstGeom>
          <a:solidFill>
            <a:schemeClr val="accent1">
              <a:lumMod val="20000"/>
              <a:lumOff val="80000"/>
            </a:schemeClr>
          </a:solidFill>
        </p:spPr>
        <p:txBody>
          <a:bodyPr wrap="square">
            <a:spAutoFit/>
          </a:bodyPr>
          <a:lstStyle/>
          <a:p>
            <a:r>
              <a:rPr lang="en-US" sz="1400" b="1" dirty="0">
                <a:cs typeface="Calibri"/>
              </a:rPr>
              <a:t>Template guided UMAP on RAG sample which has no B cells or T cells</a:t>
            </a:r>
          </a:p>
        </p:txBody>
      </p:sp>
    </p:spTree>
    <p:extLst>
      <p:ext uri="{BB962C8B-B14F-4D97-AF65-F5344CB8AC3E}">
        <p14:creationId xmlns:p14="http://schemas.microsoft.com/office/powerpoint/2010/main" val="7868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7" grpId="0" animBg="1"/>
      <p:bldP spid="18"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52">
            <a:extLst>
              <a:ext uri="{FF2B5EF4-FFF2-40B4-BE49-F238E27FC236}">
                <a16:creationId xmlns:a16="http://schemas.microsoft.com/office/drawing/2014/main" id="{DE7EF7EE-E19C-F24F-BF1A-41C6FDC08C01}"/>
              </a:ext>
            </a:extLst>
          </p:cNvPr>
          <p:cNvSpPr>
            <a:spLocks noChangeArrowheads="1"/>
          </p:cNvSpPr>
          <p:nvPr/>
        </p:nvSpPr>
        <p:spPr bwMode="auto">
          <a:xfrm>
            <a:off x="0" y="6457"/>
            <a:ext cx="9144000" cy="1015663"/>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000" b="1" dirty="0">
                <a:latin typeface="Arial" panose="020B0604020202020204" pitchFamily="34" charset="0"/>
                <a:cs typeface="Arial" panose="020B0604020202020204" pitchFamily="34" charset="0"/>
              </a:rPr>
              <a:t>We use dissimilarity scores to determine UST’s accuracy for the subsets which it finds.</a:t>
            </a:r>
            <a:endParaRPr lang="en-US" altLang="en-US" sz="3000" b="1" i="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4BEFFE7-A92B-754B-AD48-C78D2B492797}"/>
              </a:ext>
            </a:extLst>
          </p:cNvPr>
          <p:cNvGrpSpPr/>
          <p:nvPr/>
        </p:nvGrpSpPr>
        <p:grpSpPr>
          <a:xfrm>
            <a:off x="2320877" y="2028924"/>
            <a:ext cx="2722033" cy="2083593"/>
            <a:chOff x="2468034" y="2344474"/>
            <a:chExt cx="2829490" cy="2260244"/>
          </a:xfrm>
        </p:grpSpPr>
        <p:pic>
          <p:nvPicPr>
            <p:cNvPr id="4" name="Picture 3">
              <a:extLst>
                <a:ext uri="{FF2B5EF4-FFF2-40B4-BE49-F238E27FC236}">
                  <a16:creationId xmlns:a16="http://schemas.microsoft.com/office/drawing/2014/main" id="{E864B173-0168-E14E-A7B3-BCC2F4FDEC30}"/>
                </a:ext>
              </a:extLst>
            </p:cNvPr>
            <p:cNvPicPr>
              <a:picLocks noChangeAspect="1"/>
            </p:cNvPicPr>
            <p:nvPr/>
          </p:nvPicPr>
          <p:blipFill>
            <a:blip r:embed="rId2"/>
            <a:stretch>
              <a:fillRect/>
            </a:stretch>
          </p:blipFill>
          <p:spPr>
            <a:xfrm>
              <a:off x="2468034" y="2344474"/>
              <a:ext cx="2829490" cy="2260244"/>
            </a:xfrm>
            <a:prstGeom prst="rect">
              <a:avLst/>
            </a:prstGeom>
          </p:spPr>
        </p:pic>
        <p:sp>
          <p:nvSpPr>
            <p:cNvPr id="23" name="Rectangle 22">
              <a:extLst>
                <a:ext uri="{FF2B5EF4-FFF2-40B4-BE49-F238E27FC236}">
                  <a16:creationId xmlns:a16="http://schemas.microsoft.com/office/drawing/2014/main" id="{B7284B03-EA1D-F947-8BA9-61636332B392}"/>
                </a:ext>
              </a:extLst>
            </p:cNvPr>
            <p:cNvSpPr/>
            <p:nvPr/>
          </p:nvSpPr>
          <p:spPr>
            <a:xfrm>
              <a:off x="4506376" y="2356250"/>
              <a:ext cx="597381" cy="130431"/>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AA27B591-D554-2F42-8CEB-05254776B173}"/>
              </a:ext>
            </a:extLst>
          </p:cNvPr>
          <p:cNvSpPr/>
          <p:nvPr/>
        </p:nvSpPr>
        <p:spPr>
          <a:xfrm>
            <a:off x="46386" y="3166431"/>
            <a:ext cx="1851006" cy="523220"/>
          </a:xfrm>
          <a:prstGeom prst="rect">
            <a:avLst/>
          </a:prstGeom>
          <a:solidFill>
            <a:schemeClr val="accent1">
              <a:lumMod val="20000"/>
              <a:lumOff val="80000"/>
            </a:schemeClr>
          </a:solidFill>
        </p:spPr>
        <p:txBody>
          <a:bodyPr wrap="square">
            <a:spAutoFit/>
          </a:bodyPr>
          <a:lstStyle/>
          <a:p>
            <a:r>
              <a:rPr lang="en-US" sz="1400" b="1" dirty="0">
                <a:cs typeface="Calibri"/>
              </a:rPr>
              <a:t>Classified subsets </a:t>
            </a:r>
          </a:p>
          <a:p>
            <a:r>
              <a:rPr lang="en-US" sz="1400" b="1" dirty="0">
                <a:cs typeface="Calibri"/>
              </a:rPr>
              <a:t>Balb/c sample</a:t>
            </a:r>
            <a:endParaRPr lang="en-US" sz="1400" dirty="0"/>
          </a:p>
        </p:txBody>
      </p:sp>
      <p:sp>
        <p:nvSpPr>
          <p:cNvPr id="20" name="Rectangle 19">
            <a:extLst>
              <a:ext uri="{FF2B5EF4-FFF2-40B4-BE49-F238E27FC236}">
                <a16:creationId xmlns:a16="http://schemas.microsoft.com/office/drawing/2014/main" id="{30F022E9-41CC-F84C-B80B-553EF2C4E295}"/>
              </a:ext>
            </a:extLst>
          </p:cNvPr>
          <p:cNvSpPr/>
          <p:nvPr/>
        </p:nvSpPr>
        <p:spPr>
          <a:xfrm>
            <a:off x="106697" y="5269568"/>
            <a:ext cx="1811812" cy="523220"/>
          </a:xfrm>
          <a:prstGeom prst="rect">
            <a:avLst/>
          </a:prstGeom>
          <a:solidFill>
            <a:schemeClr val="accent1">
              <a:lumMod val="20000"/>
              <a:lumOff val="80000"/>
            </a:schemeClr>
          </a:solidFill>
        </p:spPr>
        <p:txBody>
          <a:bodyPr wrap="square">
            <a:spAutoFit/>
          </a:bodyPr>
          <a:lstStyle/>
          <a:p>
            <a:r>
              <a:rPr lang="en-US" sz="1400" b="1" dirty="0">
                <a:cs typeface="Calibri"/>
              </a:rPr>
              <a:t>Classified subsets </a:t>
            </a:r>
          </a:p>
          <a:p>
            <a:r>
              <a:rPr lang="en-US" sz="1400" b="1" dirty="0">
                <a:cs typeface="Calibri"/>
              </a:rPr>
              <a:t>RAG sample</a:t>
            </a:r>
            <a:endParaRPr lang="en-US" sz="1400" dirty="0"/>
          </a:p>
        </p:txBody>
      </p:sp>
      <p:sp>
        <p:nvSpPr>
          <p:cNvPr id="25" name="Rectangle 24">
            <a:extLst>
              <a:ext uri="{FF2B5EF4-FFF2-40B4-BE49-F238E27FC236}">
                <a16:creationId xmlns:a16="http://schemas.microsoft.com/office/drawing/2014/main" id="{3F17351D-B74A-5D4E-8673-9AF5EF875FE4}"/>
              </a:ext>
            </a:extLst>
          </p:cNvPr>
          <p:cNvSpPr/>
          <p:nvPr/>
        </p:nvSpPr>
        <p:spPr>
          <a:xfrm>
            <a:off x="2688225" y="1296188"/>
            <a:ext cx="1883845" cy="523220"/>
          </a:xfrm>
          <a:prstGeom prst="rect">
            <a:avLst/>
          </a:prstGeom>
          <a:solidFill>
            <a:schemeClr val="accent1">
              <a:lumMod val="20000"/>
              <a:lumOff val="80000"/>
            </a:schemeClr>
          </a:solidFill>
        </p:spPr>
        <p:txBody>
          <a:bodyPr wrap="square">
            <a:spAutoFit/>
          </a:bodyPr>
          <a:lstStyle/>
          <a:p>
            <a:r>
              <a:rPr lang="en-US" sz="1400" b="1" dirty="0">
                <a:cs typeface="Calibri"/>
              </a:rPr>
              <a:t>Classified subsets </a:t>
            </a:r>
          </a:p>
          <a:p>
            <a:r>
              <a:rPr lang="en-US" sz="1400" b="1" dirty="0">
                <a:cs typeface="Calibri"/>
              </a:rPr>
              <a:t>RAG sample </a:t>
            </a:r>
            <a:endParaRPr lang="en-US" sz="1400" dirty="0"/>
          </a:p>
        </p:txBody>
      </p:sp>
      <p:sp>
        <p:nvSpPr>
          <p:cNvPr id="26" name="Rectangle 25">
            <a:extLst>
              <a:ext uri="{FF2B5EF4-FFF2-40B4-BE49-F238E27FC236}">
                <a16:creationId xmlns:a16="http://schemas.microsoft.com/office/drawing/2014/main" id="{CD529A81-F249-5A4B-A3A7-3D132E3CC22D}"/>
              </a:ext>
            </a:extLst>
          </p:cNvPr>
          <p:cNvSpPr/>
          <p:nvPr/>
        </p:nvSpPr>
        <p:spPr>
          <a:xfrm>
            <a:off x="5902926" y="1302056"/>
            <a:ext cx="1883845" cy="523220"/>
          </a:xfrm>
          <a:prstGeom prst="rect">
            <a:avLst/>
          </a:prstGeom>
          <a:solidFill>
            <a:schemeClr val="accent1">
              <a:lumMod val="20000"/>
              <a:lumOff val="80000"/>
            </a:schemeClr>
          </a:solidFill>
        </p:spPr>
        <p:txBody>
          <a:bodyPr wrap="square">
            <a:spAutoFit/>
          </a:bodyPr>
          <a:lstStyle/>
          <a:p>
            <a:r>
              <a:rPr lang="en-US" sz="1400" b="1" dirty="0">
                <a:cs typeface="Calibri"/>
              </a:rPr>
              <a:t>UST subsets</a:t>
            </a:r>
            <a:br>
              <a:rPr lang="en-US" sz="1400" b="1" dirty="0">
                <a:cs typeface="Calibri"/>
              </a:rPr>
            </a:br>
            <a:r>
              <a:rPr lang="en-US" sz="1400" b="1" dirty="0">
                <a:cs typeface="Calibri"/>
              </a:rPr>
              <a:t> RAG sample </a:t>
            </a:r>
            <a:endParaRPr lang="en-US" sz="1400" dirty="0"/>
          </a:p>
        </p:txBody>
      </p:sp>
      <p:grpSp>
        <p:nvGrpSpPr>
          <p:cNvPr id="10" name="Group 9">
            <a:extLst>
              <a:ext uri="{FF2B5EF4-FFF2-40B4-BE49-F238E27FC236}">
                <a16:creationId xmlns:a16="http://schemas.microsoft.com/office/drawing/2014/main" id="{E1AD2B57-4CBC-0641-BB2E-EF2C0413FFE0}"/>
              </a:ext>
            </a:extLst>
          </p:cNvPr>
          <p:cNvGrpSpPr/>
          <p:nvPr/>
        </p:nvGrpSpPr>
        <p:grpSpPr>
          <a:xfrm>
            <a:off x="5838670" y="4540578"/>
            <a:ext cx="2487650" cy="1981200"/>
            <a:chOff x="5567030" y="4711306"/>
            <a:chExt cx="2701038" cy="2241286"/>
          </a:xfrm>
        </p:grpSpPr>
        <p:pic>
          <p:nvPicPr>
            <p:cNvPr id="7" name="Picture 6">
              <a:extLst>
                <a:ext uri="{FF2B5EF4-FFF2-40B4-BE49-F238E27FC236}">
                  <a16:creationId xmlns:a16="http://schemas.microsoft.com/office/drawing/2014/main" id="{DED94E21-1C15-3146-A16C-35875B9925D5}"/>
                </a:ext>
              </a:extLst>
            </p:cNvPr>
            <p:cNvPicPr>
              <a:picLocks noChangeAspect="1"/>
            </p:cNvPicPr>
            <p:nvPr/>
          </p:nvPicPr>
          <p:blipFill>
            <a:blip r:embed="rId3"/>
            <a:stretch>
              <a:fillRect/>
            </a:stretch>
          </p:blipFill>
          <p:spPr>
            <a:xfrm>
              <a:off x="5567030" y="4711306"/>
              <a:ext cx="2701038" cy="2241286"/>
            </a:xfrm>
            <a:prstGeom prst="rect">
              <a:avLst/>
            </a:prstGeom>
          </p:spPr>
        </p:pic>
        <p:sp>
          <p:nvSpPr>
            <p:cNvPr id="18" name="Rectangle 17">
              <a:extLst>
                <a:ext uri="{FF2B5EF4-FFF2-40B4-BE49-F238E27FC236}">
                  <a16:creationId xmlns:a16="http://schemas.microsoft.com/office/drawing/2014/main" id="{9244BECF-183F-6647-8372-8E46A07DD4E0}"/>
                </a:ext>
              </a:extLst>
            </p:cNvPr>
            <p:cNvSpPr/>
            <p:nvPr/>
          </p:nvSpPr>
          <p:spPr>
            <a:xfrm>
              <a:off x="7587635" y="4711306"/>
              <a:ext cx="517750" cy="160867"/>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E1DC6B5F-79A8-1948-A354-C5158322D432}"/>
              </a:ext>
            </a:extLst>
          </p:cNvPr>
          <p:cNvGrpSpPr/>
          <p:nvPr/>
        </p:nvGrpSpPr>
        <p:grpSpPr>
          <a:xfrm>
            <a:off x="5742154" y="2044268"/>
            <a:ext cx="2487650" cy="2083593"/>
            <a:chOff x="5567030" y="2264655"/>
            <a:chExt cx="2704321" cy="2189601"/>
          </a:xfrm>
        </p:grpSpPr>
        <p:pic>
          <p:nvPicPr>
            <p:cNvPr id="8" name="Picture 7">
              <a:extLst>
                <a:ext uri="{FF2B5EF4-FFF2-40B4-BE49-F238E27FC236}">
                  <a16:creationId xmlns:a16="http://schemas.microsoft.com/office/drawing/2014/main" id="{1F2B6FF5-DCFC-3E48-893B-A6F4B1D8B16B}"/>
                </a:ext>
              </a:extLst>
            </p:cNvPr>
            <p:cNvPicPr>
              <a:picLocks noChangeAspect="1"/>
            </p:cNvPicPr>
            <p:nvPr/>
          </p:nvPicPr>
          <p:blipFill>
            <a:blip r:embed="rId4"/>
            <a:stretch>
              <a:fillRect/>
            </a:stretch>
          </p:blipFill>
          <p:spPr>
            <a:xfrm>
              <a:off x="5567030" y="2264655"/>
              <a:ext cx="2704321" cy="2189601"/>
            </a:xfrm>
            <a:prstGeom prst="rect">
              <a:avLst/>
            </a:prstGeom>
          </p:spPr>
        </p:pic>
        <p:sp>
          <p:nvSpPr>
            <p:cNvPr id="24" name="Rectangle 23">
              <a:extLst>
                <a:ext uri="{FF2B5EF4-FFF2-40B4-BE49-F238E27FC236}">
                  <a16:creationId xmlns:a16="http://schemas.microsoft.com/office/drawing/2014/main" id="{AC38224B-48F7-C343-B4FB-2695E61CBF81}"/>
                </a:ext>
              </a:extLst>
            </p:cNvPr>
            <p:cNvSpPr/>
            <p:nvPr/>
          </p:nvSpPr>
          <p:spPr>
            <a:xfrm>
              <a:off x="7525879" y="2264655"/>
              <a:ext cx="616157" cy="142207"/>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9" name="Straight Connector 38">
            <a:extLst>
              <a:ext uri="{FF2B5EF4-FFF2-40B4-BE49-F238E27FC236}">
                <a16:creationId xmlns:a16="http://schemas.microsoft.com/office/drawing/2014/main" id="{9532E11A-407B-AE42-BB5B-F91B673885AC}"/>
              </a:ext>
            </a:extLst>
          </p:cNvPr>
          <p:cNvCxnSpPr>
            <a:cxnSpLocks/>
          </p:cNvCxnSpPr>
          <p:nvPr/>
        </p:nvCxnSpPr>
        <p:spPr>
          <a:xfrm>
            <a:off x="1932466" y="1943291"/>
            <a:ext cx="68853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C964E3D-BB2D-334B-B724-DE314318D060}"/>
              </a:ext>
            </a:extLst>
          </p:cNvPr>
          <p:cNvCxnSpPr>
            <a:cxnSpLocks/>
          </p:cNvCxnSpPr>
          <p:nvPr/>
        </p:nvCxnSpPr>
        <p:spPr>
          <a:xfrm flipH="1" flipV="1">
            <a:off x="1944223" y="1949448"/>
            <a:ext cx="20531" cy="4685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EE02DAE-FA43-E446-BC14-3BD01BC2B905}"/>
              </a:ext>
            </a:extLst>
          </p:cNvPr>
          <p:cNvCxnSpPr>
            <a:cxnSpLocks/>
          </p:cNvCxnSpPr>
          <p:nvPr/>
        </p:nvCxnSpPr>
        <p:spPr>
          <a:xfrm flipH="1" flipV="1">
            <a:off x="5340636" y="1973981"/>
            <a:ext cx="20531" cy="4685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C4DC3B4-8DD2-5B4A-99AE-1459C867176D}"/>
              </a:ext>
            </a:extLst>
          </p:cNvPr>
          <p:cNvCxnSpPr>
            <a:cxnSpLocks/>
          </p:cNvCxnSpPr>
          <p:nvPr/>
        </p:nvCxnSpPr>
        <p:spPr>
          <a:xfrm>
            <a:off x="1918509" y="4265126"/>
            <a:ext cx="68853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CF12471-780C-9F41-8CCD-D9B93033C20B}"/>
              </a:ext>
            </a:extLst>
          </p:cNvPr>
          <p:cNvCxnSpPr>
            <a:cxnSpLocks/>
          </p:cNvCxnSpPr>
          <p:nvPr/>
        </p:nvCxnSpPr>
        <p:spPr>
          <a:xfrm>
            <a:off x="1952181" y="6659566"/>
            <a:ext cx="68853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2789E2B-BE2A-4C48-A2D2-26DCEA3D1691}"/>
              </a:ext>
            </a:extLst>
          </p:cNvPr>
          <p:cNvCxnSpPr>
            <a:cxnSpLocks/>
          </p:cNvCxnSpPr>
          <p:nvPr/>
        </p:nvCxnSpPr>
        <p:spPr>
          <a:xfrm flipH="1" flipV="1">
            <a:off x="8795050" y="1949448"/>
            <a:ext cx="20531" cy="468558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6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C3AA5-1FA1-5B44-870D-36D88C8496E8}"/>
              </a:ext>
            </a:extLst>
          </p:cNvPr>
          <p:cNvSpPr>
            <a:spLocks noGrp="1"/>
          </p:cNvSpPr>
          <p:nvPr>
            <p:ph idx="1"/>
          </p:nvPr>
        </p:nvSpPr>
        <p:spPr>
          <a:xfrm>
            <a:off x="461319" y="1433382"/>
            <a:ext cx="8221362" cy="3863547"/>
          </a:xfrm>
        </p:spPr>
        <p:txBody>
          <a:bodyPr>
            <a:normAutofit fontScale="85000" lnSpcReduction="20000"/>
          </a:bodyPr>
          <a:lstStyle/>
          <a:p>
            <a:r>
              <a:rPr lang="en-US" sz="2400" dirty="0"/>
              <a:t>UMAP is the invention of Leland McInnes, John Healy, and James Melville</a:t>
            </a:r>
          </a:p>
          <a:p>
            <a:pPr marL="0" indent="0">
              <a:buNone/>
            </a:pPr>
            <a:endParaRPr lang="en-US" sz="2400" dirty="0"/>
          </a:p>
          <a:p>
            <a:r>
              <a:rPr lang="en-US" sz="2400" dirty="0"/>
              <a:t>UST harnesses the </a:t>
            </a:r>
            <a:r>
              <a:rPr lang="en-US" sz="2400" b="1" dirty="0">
                <a:solidFill>
                  <a:schemeClr val="tx2">
                    <a:lumMod val="60000"/>
                    <a:lumOff val="40000"/>
                  </a:schemeClr>
                </a:solidFill>
              </a:rPr>
              <a:t>more advanced </a:t>
            </a:r>
            <a:r>
              <a:rPr lang="en-US" sz="2400" dirty="0"/>
              <a:t>UMAP’s main types of parameter reduction: </a:t>
            </a:r>
          </a:p>
          <a:p>
            <a:pPr marL="914400" lvl="1" indent="-457200">
              <a:buFont typeface="+mj-lt"/>
              <a:buAutoNum type="arabicPeriod"/>
            </a:pPr>
            <a:r>
              <a:rPr lang="en-US" sz="2000" dirty="0"/>
              <a:t>Basic parameter reduction</a:t>
            </a:r>
          </a:p>
          <a:p>
            <a:pPr marL="914400" lvl="1" indent="-457200">
              <a:buFont typeface="+mj-lt"/>
              <a:buAutoNum type="arabicPeriod"/>
            </a:pPr>
            <a:r>
              <a:rPr lang="en-US" sz="2000" b="1" dirty="0">
                <a:solidFill>
                  <a:schemeClr val="tx2">
                    <a:lumMod val="60000"/>
                    <a:lumOff val="40000"/>
                  </a:schemeClr>
                </a:solidFill>
              </a:rPr>
              <a:t>Supervised parameter reduction</a:t>
            </a:r>
          </a:p>
          <a:p>
            <a:pPr marL="914400" lvl="1" indent="-457200">
              <a:buFont typeface="+mj-lt"/>
              <a:buAutoNum type="arabicPeriod"/>
            </a:pPr>
            <a:r>
              <a:rPr lang="en-US" sz="2000" b="1" dirty="0">
                <a:solidFill>
                  <a:schemeClr val="tx2">
                    <a:lumMod val="60000"/>
                    <a:lumOff val="40000"/>
                  </a:schemeClr>
                </a:solidFill>
              </a:rPr>
              <a:t>Template  guided parameter reduction</a:t>
            </a:r>
          </a:p>
          <a:p>
            <a:pPr marL="457200" lvl="1" indent="0">
              <a:buNone/>
            </a:pPr>
            <a:endParaRPr lang="en-US" sz="2000" dirty="0"/>
          </a:p>
          <a:p>
            <a:r>
              <a:rPr lang="en-US" sz="2600" dirty="0"/>
              <a:t>The Herzenberg Lab’s UST implementation is </a:t>
            </a:r>
          </a:p>
          <a:p>
            <a:pPr lvl="1"/>
            <a:r>
              <a:rPr lang="en-US" sz="2200" dirty="0"/>
              <a:t>A </a:t>
            </a:r>
            <a:r>
              <a:rPr lang="en-US" sz="2200" i="1" u="sng" dirty="0"/>
              <a:t>total rewrite of UMAP</a:t>
            </a:r>
            <a:r>
              <a:rPr lang="en-US" sz="2200" i="1" dirty="0"/>
              <a:t> </a:t>
            </a:r>
            <a:r>
              <a:rPr lang="en-US" sz="2200" dirty="0"/>
              <a:t>from Python into MatLab and C++.  </a:t>
            </a:r>
          </a:p>
          <a:p>
            <a:pPr lvl="1"/>
            <a:r>
              <a:rPr lang="en-US" sz="2200" dirty="0"/>
              <a:t>Endowed with additional algorithms for increased accuracy and acceleration </a:t>
            </a:r>
          </a:p>
          <a:p>
            <a:pPr lvl="1"/>
            <a:r>
              <a:rPr lang="en-US" sz="2200" dirty="0"/>
              <a:t>On average </a:t>
            </a:r>
            <a:r>
              <a:rPr lang="en-US" sz="2200" i="1" u="sng" dirty="0"/>
              <a:t>twice as fast </a:t>
            </a:r>
            <a:r>
              <a:rPr lang="en-US" sz="2200" dirty="0"/>
              <a:t>as the Python implementation</a:t>
            </a:r>
            <a:endParaRPr lang="en-US" sz="1400" dirty="0"/>
          </a:p>
          <a:p>
            <a:pPr marL="0" indent="0">
              <a:buNone/>
            </a:pPr>
            <a:endParaRPr lang="en-US" sz="2000" dirty="0"/>
          </a:p>
        </p:txBody>
      </p:sp>
      <p:sp>
        <p:nvSpPr>
          <p:cNvPr id="4" name="Rectangle 52">
            <a:extLst>
              <a:ext uri="{FF2B5EF4-FFF2-40B4-BE49-F238E27FC236}">
                <a16:creationId xmlns:a16="http://schemas.microsoft.com/office/drawing/2014/main" id="{EF91C64A-975B-9D4E-B69D-B05DD302B67F}"/>
              </a:ext>
            </a:extLst>
          </p:cNvPr>
          <p:cNvSpPr>
            <a:spLocks noChangeArrowheads="1"/>
          </p:cNvSpPr>
          <p:nvPr/>
        </p:nvSpPr>
        <p:spPr bwMode="auto">
          <a:xfrm>
            <a:off x="0" y="0"/>
            <a:ext cx="9144000" cy="584775"/>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rial" panose="020B0604020202020204" pitchFamily="34" charset="0"/>
                <a:cs typeface="Arial" panose="020B0604020202020204" pitchFamily="34" charset="0"/>
              </a:rPr>
              <a:t>The Herzenberg </a:t>
            </a:r>
            <a:r>
              <a:rPr lang="en-US" altLang="en-US" sz="3200" b="1">
                <a:latin typeface="Arial" panose="020B0604020202020204" pitchFamily="34" charset="0"/>
                <a:cs typeface="Arial" panose="020B0604020202020204" pitchFamily="34" charset="0"/>
              </a:rPr>
              <a:t>UST implementation</a:t>
            </a:r>
            <a:endParaRPr lang="en-US"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672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Shape 2"/>
          <p:cNvSpPr txBox="1"/>
          <p:nvPr/>
        </p:nvSpPr>
        <p:spPr>
          <a:xfrm>
            <a:off x="457172" y="1605033"/>
            <a:ext cx="8228763" cy="3977067"/>
          </a:xfrm>
          <a:prstGeom prst="rect">
            <a:avLst/>
          </a:prstGeom>
          <a:noFill/>
          <a:ln>
            <a:noFill/>
          </a:ln>
        </p:spPr>
        <p:txBody>
          <a:bodyPr lIns="0" tIns="0" rIns="0" bIns="0"/>
          <a:lstStyle/>
          <a:p>
            <a:pPr marL="195934" indent="-195934">
              <a:buClr>
                <a:srgbClr val="000000"/>
              </a:buClr>
              <a:buSzPct val="45000"/>
              <a:buFont typeface="Wingdings" charset="2"/>
              <a:buChar char=""/>
            </a:pPr>
            <a:r>
              <a:rPr lang="en-CA" sz="2400" spc="-1" dirty="0">
                <a:solidFill>
                  <a:srgbClr val="000000"/>
                </a:solidFill>
                <a:uFill>
                  <a:solidFill>
                    <a:srgbClr val="FFFFFF"/>
                  </a:solidFill>
                </a:uFill>
                <a:latin typeface="Arial"/>
              </a:rPr>
              <a:t>In high dimension (HiD), UMAP builds a </a:t>
            </a:r>
            <a:r>
              <a:rPr lang="en-CA" sz="2400" i="1" spc="-1" dirty="0">
                <a:solidFill>
                  <a:srgbClr val="000000"/>
                </a:solidFill>
                <a:uFill>
                  <a:solidFill>
                    <a:srgbClr val="FFFFFF"/>
                  </a:solidFill>
                </a:uFill>
                <a:latin typeface="Arial"/>
              </a:rPr>
              <a:t>k</a:t>
            </a:r>
            <a:r>
              <a:rPr lang="en-CA" sz="2400" spc="-1" dirty="0">
                <a:solidFill>
                  <a:srgbClr val="000000"/>
                </a:solidFill>
                <a:uFill>
                  <a:solidFill>
                    <a:srgbClr val="FFFFFF"/>
                  </a:solidFill>
                </a:uFill>
                <a:latin typeface="Arial"/>
              </a:rPr>
              <a:t>-nearest neighbour graph among data points</a:t>
            </a:r>
          </a:p>
          <a:p>
            <a:pPr marL="195934" indent="-195934">
              <a:buClr>
                <a:srgbClr val="000000"/>
              </a:buClr>
              <a:buSzPct val="45000"/>
              <a:buFont typeface="Wingdings" charset="2"/>
              <a:buChar char=""/>
            </a:pPr>
            <a:r>
              <a:rPr lang="en-CA" sz="2400" spc="-1" dirty="0">
                <a:solidFill>
                  <a:srgbClr val="000000"/>
                </a:solidFill>
                <a:uFill>
                  <a:solidFill>
                    <a:srgbClr val="FFFFFF"/>
                  </a:solidFill>
                </a:uFill>
                <a:latin typeface="Arial"/>
              </a:rPr>
              <a:t>UMAP assigns weights according to how close points are in HiD</a:t>
            </a:r>
          </a:p>
        </p:txBody>
      </p:sp>
      <p:pic>
        <p:nvPicPr>
          <p:cNvPr id="41" name="Picture 40"/>
          <p:cNvPicPr/>
          <p:nvPr/>
        </p:nvPicPr>
        <p:blipFill>
          <a:blip r:embed="rId3"/>
          <a:stretch/>
        </p:blipFill>
        <p:spPr>
          <a:xfrm>
            <a:off x="1698067" y="2874011"/>
            <a:ext cx="5094198" cy="3504874"/>
          </a:xfrm>
          <a:prstGeom prst="rect">
            <a:avLst/>
          </a:prstGeom>
          <a:ln>
            <a:noFill/>
          </a:ln>
        </p:spPr>
      </p:pic>
      <p:sp>
        <p:nvSpPr>
          <p:cNvPr id="5" name="Rectangle 52">
            <a:extLst>
              <a:ext uri="{FF2B5EF4-FFF2-40B4-BE49-F238E27FC236}">
                <a16:creationId xmlns:a16="http://schemas.microsoft.com/office/drawing/2014/main" id="{2B0DFE36-9E3F-8143-98D4-DE5A6B5C11BA}"/>
              </a:ext>
            </a:extLst>
          </p:cNvPr>
          <p:cNvSpPr>
            <a:spLocks noChangeArrowheads="1"/>
          </p:cNvSpPr>
          <p:nvPr/>
        </p:nvSpPr>
        <p:spPr bwMode="auto">
          <a:xfrm>
            <a:off x="0" y="361"/>
            <a:ext cx="9144000" cy="1097480"/>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CA" sz="3200" b="1" spc="-1" dirty="0">
                <a:solidFill>
                  <a:srgbClr val="000000"/>
                </a:solidFill>
                <a:uFill>
                  <a:solidFill>
                    <a:srgbClr val="FFFFFF"/>
                  </a:solidFill>
                </a:uFill>
                <a:latin typeface="Arial"/>
              </a:rPr>
              <a:t>Basic UMAP:
High-dimensional optimization</a:t>
            </a:r>
          </a:p>
        </p:txBody>
      </p:sp>
    </p:spTree>
    <p:extLst>
      <p:ext uri="{BB962C8B-B14F-4D97-AF65-F5344CB8AC3E}">
        <p14:creationId xmlns:p14="http://schemas.microsoft.com/office/powerpoint/2010/main" val="18811776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Shape 2"/>
          <p:cNvSpPr txBox="1"/>
          <p:nvPr/>
        </p:nvSpPr>
        <p:spPr>
          <a:xfrm>
            <a:off x="457172" y="1437186"/>
            <a:ext cx="8228763" cy="5094198"/>
          </a:xfrm>
          <a:prstGeom prst="rect">
            <a:avLst/>
          </a:prstGeom>
          <a:noFill/>
          <a:ln>
            <a:noFill/>
          </a:ln>
        </p:spPr>
        <p:txBody>
          <a:bodyPr lIns="0" tIns="0" rIns="0" bIns="0"/>
          <a:lstStyle/>
          <a:p>
            <a:pPr marL="391867" indent="-293900">
              <a:buClr>
                <a:srgbClr val="000000"/>
              </a:buClr>
              <a:buSzPct val="45000"/>
              <a:buFont typeface="Wingdings" charset="2"/>
              <a:buChar char=""/>
            </a:pPr>
            <a:r>
              <a:rPr lang="en-CA" sz="2400" spc="-1" dirty="0">
                <a:solidFill>
                  <a:srgbClr val="000000"/>
                </a:solidFill>
                <a:uFill>
                  <a:solidFill>
                    <a:srgbClr val="FFFFFF"/>
                  </a:solidFill>
                </a:uFill>
                <a:latin typeface="Arial"/>
              </a:rPr>
              <a:t>UMAP places points into low dimension (usually 2-D) and then optimizes the embedding through gradient descent</a:t>
            </a:r>
          </a:p>
          <a:p>
            <a:pPr marL="97967">
              <a:buClr>
                <a:srgbClr val="000000"/>
              </a:buClr>
              <a:buSzPct val="45000"/>
            </a:pPr>
            <a:endParaRPr lang="en-CA" sz="2400" spc="-1" dirty="0">
              <a:solidFill>
                <a:srgbClr val="000000"/>
              </a:solidFill>
              <a:uFill>
                <a:solidFill>
                  <a:srgbClr val="FFFFFF"/>
                </a:solidFill>
              </a:uFill>
              <a:latin typeface="Arial"/>
            </a:endParaRPr>
          </a:p>
          <a:p>
            <a:pPr marL="97967">
              <a:buClr>
                <a:srgbClr val="000000"/>
              </a:buClr>
              <a:buSzPct val="45000"/>
            </a:pPr>
            <a:endParaRPr lang="en-CA" sz="2400" spc="-1" dirty="0">
              <a:solidFill>
                <a:srgbClr val="000000"/>
              </a:solidFill>
              <a:uFill>
                <a:solidFill>
                  <a:srgbClr val="FFFFFF"/>
                </a:solidFill>
              </a:uFill>
              <a:latin typeface="Arial"/>
            </a:endParaRPr>
          </a:p>
          <a:p>
            <a:pPr marL="97967">
              <a:buClr>
                <a:srgbClr val="000000"/>
              </a:buClr>
              <a:buSzPct val="45000"/>
            </a:pPr>
            <a:r>
              <a:rPr lang="en-CA" sz="2400" spc="-1" dirty="0">
                <a:solidFill>
                  <a:srgbClr val="000000"/>
                </a:solidFill>
                <a:uFill>
                  <a:solidFill>
                    <a:srgbClr val="FFFFFF"/>
                  </a:solidFill>
                </a:uFill>
                <a:latin typeface="Arial"/>
              </a:rPr>
              <a:t> </a:t>
            </a:r>
          </a:p>
          <a:p>
            <a:pPr marL="97967">
              <a:buClr>
                <a:srgbClr val="000000"/>
              </a:buClr>
              <a:buSzPct val="45000"/>
            </a:pPr>
            <a:br>
              <a:rPr lang="en-CA" sz="2400" spc="-1" dirty="0">
                <a:solidFill>
                  <a:srgbClr val="000000"/>
                </a:solidFill>
                <a:uFill>
                  <a:solidFill>
                    <a:srgbClr val="FFFFFF"/>
                  </a:solidFill>
                </a:uFill>
                <a:latin typeface="Arial"/>
              </a:rPr>
            </a:br>
            <a:endParaRPr lang="en-CA" sz="2400" spc="-1" dirty="0">
              <a:solidFill>
                <a:srgbClr val="000000"/>
              </a:solidFill>
              <a:uFill>
                <a:solidFill>
                  <a:srgbClr val="FFFFFF"/>
                </a:solidFill>
              </a:uFill>
              <a:latin typeface="Arial"/>
            </a:endParaRPr>
          </a:p>
          <a:p>
            <a:pPr marL="97967">
              <a:buClr>
                <a:srgbClr val="000000"/>
              </a:buClr>
              <a:buSzPct val="45000"/>
            </a:pPr>
            <a:r>
              <a:rPr lang="en-CA" sz="2400" spc="-1" dirty="0">
                <a:solidFill>
                  <a:srgbClr val="000000"/>
                </a:solidFill>
                <a:uFill>
                  <a:solidFill>
                    <a:srgbClr val="FFFFFF"/>
                  </a:solidFill>
                </a:uFill>
                <a:latin typeface="Arial"/>
              </a:rPr>
              <a:t> </a:t>
            </a:r>
          </a:p>
          <a:p>
            <a:pPr marL="391867" indent="-293900">
              <a:buClr>
                <a:srgbClr val="000000"/>
              </a:buClr>
              <a:buSzPct val="45000"/>
              <a:buFont typeface="Wingdings" charset="2"/>
              <a:buChar char=""/>
            </a:pPr>
            <a:endParaRPr lang="en-CA" sz="2400" spc="-1" dirty="0">
              <a:solidFill>
                <a:srgbClr val="000000"/>
              </a:solidFill>
              <a:uFill>
                <a:solidFill>
                  <a:srgbClr val="FFFFFF"/>
                </a:solidFill>
              </a:uFill>
              <a:latin typeface="Arial"/>
            </a:endParaRPr>
          </a:p>
          <a:p>
            <a:pPr marL="391867" indent="-293900">
              <a:buClr>
                <a:srgbClr val="000000"/>
              </a:buClr>
              <a:buSzPct val="45000"/>
              <a:buFont typeface="Wingdings" charset="2"/>
              <a:buChar char=""/>
            </a:pPr>
            <a:endParaRPr lang="en-CA" sz="2400" spc="-1" dirty="0">
              <a:solidFill>
                <a:srgbClr val="000000"/>
              </a:solidFill>
              <a:uFill>
                <a:solidFill>
                  <a:srgbClr val="FFFFFF"/>
                </a:solidFill>
              </a:uFill>
              <a:latin typeface="Arial"/>
            </a:endParaRPr>
          </a:p>
          <a:p>
            <a:pPr marL="391867" indent="-293900">
              <a:buClr>
                <a:srgbClr val="000000"/>
              </a:buClr>
              <a:buSzPct val="45000"/>
              <a:buFont typeface="Wingdings" charset="2"/>
              <a:buChar char=""/>
            </a:pPr>
            <a:endParaRPr lang="en-CA" sz="2400" spc="-1" dirty="0">
              <a:solidFill>
                <a:srgbClr val="000000"/>
              </a:solidFill>
              <a:uFill>
                <a:solidFill>
                  <a:srgbClr val="FFFFFF"/>
                </a:solidFill>
              </a:uFill>
              <a:latin typeface="Arial"/>
            </a:endParaRPr>
          </a:p>
          <a:p>
            <a:pPr marL="391867" indent="-293900">
              <a:buClr>
                <a:srgbClr val="000000"/>
              </a:buClr>
              <a:buSzPct val="45000"/>
              <a:buFont typeface="Wingdings" charset="2"/>
              <a:buChar char=""/>
            </a:pPr>
            <a:r>
              <a:rPr lang="en-CA" sz="2400" spc="-1" dirty="0">
                <a:solidFill>
                  <a:srgbClr val="000000"/>
                </a:solidFill>
                <a:uFill>
                  <a:solidFill>
                    <a:srgbClr val="FFFFFF"/>
                  </a:solidFill>
                </a:uFill>
                <a:latin typeface="Arial"/>
              </a:rPr>
              <a:t>Every pair of points pull and push on each other: the heavier the edge between them, the more they pull together, the lighter the edge, the more they push</a:t>
            </a:r>
          </a:p>
        </p:txBody>
      </p:sp>
      <p:pic>
        <p:nvPicPr>
          <p:cNvPr id="44" name="Picture 43"/>
          <p:cNvPicPr/>
          <p:nvPr/>
        </p:nvPicPr>
        <p:blipFill>
          <a:blip r:embed="rId3"/>
          <a:stretch/>
        </p:blipFill>
        <p:spPr>
          <a:xfrm>
            <a:off x="1735946" y="2482150"/>
            <a:ext cx="5448180" cy="2612409"/>
          </a:xfrm>
          <a:prstGeom prst="rect">
            <a:avLst/>
          </a:prstGeom>
          <a:ln>
            <a:noFill/>
          </a:ln>
        </p:spPr>
      </p:pic>
      <p:sp>
        <p:nvSpPr>
          <p:cNvPr id="5" name="Rectangle 52">
            <a:extLst>
              <a:ext uri="{FF2B5EF4-FFF2-40B4-BE49-F238E27FC236}">
                <a16:creationId xmlns:a16="http://schemas.microsoft.com/office/drawing/2014/main" id="{2B291456-EA18-B44B-8F0A-4B07E1B60318}"/>
              </a:ext>
            </a:extLst>
          </p:cNvPr>
          <p:cNvSpPr>
            <a:spLocks noChangeArrowheads="1"/>
          </p:cNvSpPr>
          <p:nvPr/>
        </p:nvSpPr>
        <p:spPr bwMode="auto">
          <a:xfrm>
            <a:off x="0" y="-1"/>
            <a:ext cx="9144000" cy="1077218"/>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CA" sz="3200" b="1" spc="-1" dirty="0">
                <a:solidFill>
                  <a:srgbClr val="000000"/>
                </a:solidFill>
                <a:uFill>
                  <a:solidFill>
                    <a:srgbClr val="FFFFFF"/>
                  </a:solidFill>
                </a:uFill>
                <a:latin typeface="Arial"/>
              </a:rPr>
              <a:t>Basic UMAP:
Low-dimensional optimization</a:t>
            </a:r>
          </a:p>
        </p:txBody>
      </p:sp>
    </p:spTree>
    <p:extLst>
      <p:ext uri="{BB962C8B-B14F-4D97-AF65-F5344CB8AC3E}">
        <p14:creationId xmlns:p14="http://schemas.microsoft.com/office/powerpoint/2010/main" val="2726067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p:cNvSpPr txBox="1"/>
          <p:nvPr/>
        </p:nvSpPr>
        <p:spPr>
          <a:xfrm>
            <a:off x="392025" y="1164065"/>
            <a:ext cx="8228763" cy="3977067"/>
          </a:xfrm>
          <a:prstGeom prst="rect">
            <a:avLst/>
          </a:prstGeom>
          <a:noFill/>
          <a:ln>
            <a:noFill/>
          </a:ln>
        </p:spPr>
        <p:txBody>
          <a:bodyPr lIns="0" tIns="0" rIns="0" bIns="0"/>
          <a:lstStyle/>
          <a:p>
            <a:pPr marL="391867" indent="-293900">
              <a:buClr>
                <a:srgbClr val="000000"/>
              </a:buClr>
              <a:buSzPct val="45000"/>
              <a:buFont typeface="Wingdings" charset="2"/>
              <a:buChar char=""/>
            </a:pPr>
            <a:r>
              <a:rPr lang="en-CA" sz="2540" spc="-1" dirty="0">
                <a:solidFill>
                  <a:srgbClr val="000000"/>
                </a:solidFill>
                <a:uFill>
                  <a:solidFill>
                    <a:srgbClr val="FFFFFF"/>
                  </a:solidFill>
                </a:uFill>
                <a:latin typeface="Arial"/>
              </a:rPr>
              <a:t>Same except that points with </a:t>
            </a:r>
            <a:r>
              <a:rPr lang="en-CA" sz="2540" b="1" i="1" spc="-1" dirty="0">
                <a:solidFill>
                  <a:srgbClr val="000000"/>
                </a:solidFill>
                <a:uFill>
                  <a:solidFill>
                    <a:srgbClr val="FFFFFF"/>
                  </a:solidFill>
                </a:uFill>
                <a:latin typeface="Arial"/>
              </a:rPr>
              <a:t>different</a:t>
            </a:r>
            <a:r>
              <a:rPr lang="en-CA" sz="2540" spc="-1" dirty="0">
                <a:solidFill>
                  <a:srgbClr val="000000"/>
                </a:solidFill>
                <a:uFill>
                  <a:solidFill>
                    <a:srgbClr val="FFFFFF"/>
                  </a:solidFill>
                </a:uFill>
                <a:latin typeface="Arial"/>
              </a:rPr>
              <a:t> data labels have their edge weights significantly reduced </a:t>
            </a:r>
          </a:p>
        </p:txBody>
      </p:sp>
      <p:pic>
        <p:nvPicPr>
          <p:cNvPr id="47" name="Picture 46"/>
          <p:cNvPicPr/>
          <p:nvPr/>
        </p:nvPicPr>
        <p:blipFill>
          <a:blip r:embed="rId3"/>
          <a:stretch/>
        </p:blipFill>
        <p:spPr>
          <a:xfrm>
            <a:off x="457172" y="2874011"/>
            <a:ext cx="3627033" cy="3362898"/>
          </a:xfrm>
          <a:prstGeom prst="rect">
            <a:avLst/>
          </a:prstGeom>
          <a:ln>
            <a:noFill/>
          </a:ln>
        </p:spPr>
      </p:pic>
      <p:pic>
        <p:nvPicPr>
          <p:cNvPr id="48" name="Picture 47"/>
          <p:cNvPicPr/>
          <p:nvPr/>
        </p:nvPicPr>
        <p:blipFill>
          <a:blip r:embed="rId4"/>
          <a:stretch/>
        </p:blipFill>
        <p:spPr>
          <a:xfrm>
            <a:off x="5029119" y="2454966"/>
            <a:ext cx="3539758" cy="4105276"/>
          </a:xfrm>
          <a:prstGeom prst="rect">
            <a:avLst/>
          </a:prstGeom>
          <a:ln>
            <a:noFill/>
          </a:ln>
        </p:spPr>
      </p:pic>
      <p:sp>
        <p:nvSpPr>
          <p:cNvPr id="7" name="Rectangle 52">
            <a:extLst>
              <a:ext uri="{FF2B5EF4-FFF2-40B4-BE49-F238E27FC236}">
                <a16:creationId xmlns:a16="http://schemas.microsoft.com/office/drawing/2014/main" id="{2D8B39CC-E7E5-C44F-8666-BB9F8E53BDFE}"/>
              </a:ext>
            </a:extLst>
          </p:cNvPr>
          <p:cNvSpPr>
            <a:spLocks noChangeArrowheads="1"/>
          </p:cNvSpPr>
          <p:nvPr/>
        </p:nvSpPr>
        <p:spPr bwMode="auto">
          <a:xfrm>
            <a:off x="0" y="-16713"/>
            <a:ext cx="9144000" cy="594906"/>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CA" sz="3200" b="1" spc="-1" dirty="0">
                <a:solidFill>
                  <a:srgbClr val="000000"/>
                </a:solidFill>
                <a:uFill>
                  <a:solidFill>
                    <a:srgbClr val="FFFFFF"/>
                  </a:solidFill>
                </a:uFill>
                <a:latin typeface="Arial"/>
              </a:rPr>
              <a:t>Supervised UMAP</a:t>
            </a:r>
          </a:p>
        </p:txBody>
      </p:sp>
      <p:sp>
        <p:nvSpPr>
          <p:cNvPr id="2" name="Rounded Rectangle 1">
            <a:extLst>
              <a:ext uri="{FF2B5EF4-FFF2-40B4-BE49-F238E27FC236}">
                <a16:creationId xmlns:a16="http://schemas.microsoft.com/office/drawing/2014/main" id="{8EDA1DDB-BA1F-FD44-915E-C518F5EDDF42}"/>
              </a:ext>
            </a:extLst>
          </p:cNvPr>
          <p:cNvSpPr/>
          <p:nvPr/>
        </p:nvSpPr>
        <p:spPr>
          <a:xfrm>
            <a:off x="2918789" y="2583174"/>
            <a:ext cx="2186839" cy="1018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r>
              <a:rPr lang="en-US" sz="1633" dirty="0"/>
              <a:t>Color distinguishes cluster membership</a:t>
            </a:r>
          </a:p>
        </p:txBody>
      </p:sp>
      <p:sp>
        <p:nvSpPr>
          <p:cNvPr id="10" name="Rounded Rectangle 9">
            <a:extLst>
              <a:ext uri="{FF2B5EF4-FFF2-40B4-BE49-F238E27FC236}">
                <a16:creationId xmlns:a16="http://schemas.microsoft.com/office/drawing/2014/main" id="{0864EFC4-BB27-CE46-9019-D1D7F9F4B835}"/>
              </a:ext>
            </a:extLst>
          </p:cNvPr>
          <p:cNvSpPr/>
          <p:nvPr/>
        </p:nvSpPr>
        <p:spPr>
          <a:xfrm>
            <a:off x="5552776" y="3808095"/>
            <a:ext cx="3016101" cy="1018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4" tIns="41472" rIns="82944" bIns="41472" numCol="1" spcCol="0" rtlCol="0" fromWordArt="0" anchor="ctr" anchorCtr="0" forceAA="0" compatLnSpc="1">
            <a:prstTxWarp prst="textNoShape">
              <a:avLst/>
            </a:prstTxWarp>
            <a:noAutofit/>
          </a:bodyPr>
          <a:lstStyle/>
          <a:p>
            <a:pPr algn="ctr"/>
            <a:r>
              <a:rPr lang="en-US" sz="1633" dirty="0"/>
              <a:t>Close points with different labels mostly PUSH … but still PULL a little bit</a:t>
            </a:r>
          </a:p>
        </p:txBody>
      </p:sp>
    </p:spTree>
    <p:extLst>
      <p:ext uri="{BB962C8B-B14F-4D97-AF65-F5344CB8AC3E}">
        <p14:creationId xmlns:p14="http://schemas.microsoft.com/office/powerpoint/2010/main" val="14088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2"/>
          <p:cNvSpPr txBox="1"/>
          <p:nvPr/>
        </p:nvSpPr>
        <p:spPr>
          <a:xfrm>
            <a:off x="457619" y="1095645"/>
            <a:ext cx="8228763" cy="4871069"/>
          </a:xfrm>
          <a:prstGeom prst="rect">
            <a:avLst/>
          </a:prstGeom>
          <a:noFill/>
          <a:ln>
            <a:noFill/>
          </a:ln>
        </p:spPr>
        <p:txBody>
          <a:bodyPr lIns="0" tIns="0" rIns="0" bIns="0"/>
          <a:lstStyle/>
          <a:p>
            <a:pPr marL="391867" indent="-293900">
              <a:buClr>
                <a:srgbClr val="000000"/>
              </a:buClr>
              <a:buSzPct val="45000"/>
              <a:buFont typeface="Wingdings" charset="2"/>
              <a:buChar char=""/>
            </a:pPr>
            <a:r>
              <a:rPr lang="en-CA" sz="2540" spc="-1" dirty="0">
                <a:solidFill>
                  <a:srgbClr val="000000"/>
                </a:solidFill>
                <a:uFill>
                  <a:solidFill>
                    <a:srgbClr val="FFFFFF"/>
                  </a:solidFill>
                </a:uFill>
                <a:latin typeface="Arial"/>
              </a:rPr>
              <a:t>Same except that the neighbour graph is only drawn </a:t>
            </a:r>
            <a:r>
              <a:rPr lang="en-CA" sz="2540" b="1" i="1" spc="-1" dirty="0">
                <a:solidFill>
                  <a:srgbClr val="000000"/>
                </a:solidFill>
                <a:uFill>
                  <a:solidFill>
                    <a:srgbClr val="FFFFFF"/>
                  </a:solidFill>
                </a:uFill>
                <a:latin typeface="Arial"/>
              </a:rPr>
              <a:t>from</a:t>
            </a:r>
            <a:r>
              <a:rPr lang="en-CA" sz="2540" spc="-1" dirty="0">
                <a:solidFill>
                  <a:srgbClr val="000000"/>
                </a:solidFill>
                <a:uFill>
                  <a:solidFill>
                    <a:srgbClr val="FFFFFF"/>
                  </a:solidFill>
                </a:uFill>
                <a:latin typeface="Arial"/>
              </a:rPr>
              <a:t> the test data </a:t>
            </a:r>
            <a:r>
              <a:rPr lang="en-CA" sz="2540" b="1" i="1" spc="-1" dirty="0">
                <a:solidFill>
                  <a:srgbClr val="000000"/>
                </a:solidFill>
                <a:uFill>
                  <a:solidFill>
                    <a:srgbClr val="FFFFFF"/>
                  </a:solidFill>
                </a:uFill>
                <a:latin typeface="Arial"/>
              </a:rPr>
              <a:t>to</a:t>
            </a:r>
            <a:r>
              <a:rPr lang="en-CA" sz="2540" spc="-1" dirty="0">
                <a:solidFill>
                  <a:srgbClr val="000000"/>
                </a:solidFill>
                <a:uFill>
                  <a:solidFill>
                    <a:srgbClr val="FFFFFF"/>
                  </a:solidFill>
                </a:uFill>
                <a:latin typeface="Arial"/>
              </a:rPr>
              <a:t> the training data</a:t>
            </a:r>
          </a:p>
          <a:p>
            <a:pPr marL="97967">
              <a:buClr>
                <a:srgbClr val="000000"/>
              </a:buClr>
              <a:buSzPct val="45000"/>
            </a:pPr>
            <a:r>
              <a:rPr lang="en-CA" sz="2540" spc="-1" dirty="0">
                <a:solidFill>
                  <a:srgbClr val="000000"/>
                </a:solidFill>
                <a:uFill>
                  <a:solidFill>
                    <a:srgbClr val="FFFFFF"/>
                  </a:solidFill>
                </a:uFill>
                <a:latin typeface="Arial"/>
              </a:rPr>
              <a:t> </a:t>
            </a:r>
          </a:p>
          <a:p>
            <a:pPr marL="97967">
              <a:buClr>
                <a:srgbClr val="000000"/>
              </a:buClr>
              <a:buSzPct val="45000"/>
            </a:pPr>
            <a:r>
              <a:rPr lang="en-CA" sz="2540" spc="-1" dirty="0">
                <a:solidFill>
                  <a:srgbClr val="000000"/>
                </a:solidFill>
                <a:uFill>
                  <a:solidFill>
                    <a:srgbClr val="FFFFFF"/>
                  </a:solidFill>
                </a:uFill>
                <a:latin typeface="Arial"/>
              </a:rPr>
              <a:t> </a:t>
            </a:r>
          </a:p>
          <a:p>
            <a:pPr marL="97967">
              <a:buClr>
                <a:srgbClr val="000000"/>
              </a:buClr>
              <a:buSzPct val="45000"/>
            </a:pPr>
            <a:r>
              <a:rPr lang="en-CA" sz="2540" spc="-1" dirty="0">
                <a:solidFill>
                  <a:srgbClr val="000000"/>
                </a:solidFill>
                <a:uFill>
                  <a:solidFill>
                    <a:srgbClr val="FFFFFF"/>
                  </a:solidFill>
                </a:uFill>
                <a:latin typeface="Arial"/>
              </a:rPr>
              <a:t> </a:t>
            </a:r>
            <a:br>
              <a:rPr lang="en-CA" sz="2540" spc="-1" dirty="0">
                <a:solidFill>
                  <a:srgbClr val="000000"/>
                </a:solidFill>
                <a:uFill>
                  <a:solidFill>
                    <a:srgbClr val="FFFFFF"/>
                  </a:solidFill>
                </a:uFill>
                <a:latin typeface="Arial"/>
              </a:rPr>
            </a:br>
            <a:r>
              <a:rPr lang="en-CA" sz="2540" spc="-1" dirty="0">
                <a:solidFill>
                  <a:srgbClr val="000000"/>
                </a:solidFill>
                <a:uFill>
                  <a:solidFill>
                    <a:srgbClr val="FFFFFF"/>
                  </a:solidFill>
                </a:uFill>
                <a:latin typeface="Arial"/>
              </a:rPr>
              <a:t> </a:t>
            </a:r>
          </a:p>
          <a:p>
            <a:pPr marL="97967">
              <a:buClr>
                <a:srgbClr val="000000"/>
              </a:buClr>
              <a:buSzPct val="45000"/>
            </a:pPr>
            <a:endParaRPr lang="en-CA" sz="2540" spc="-1" dirty="0">
              <a:solidFill>
                <a:srgbClr val="000000"/>
              </a:solidFill>
              <a:uFill>
                <a:solidFill>
                  <a:srgbClr val="FFFFFF"/>
                </a:solidFill>
              </a:uFill>
              <a:latin typeface="Arial"/>
            </a:endParaRPr>
          </a:p>
          <a:p>
            <a:pPr marL="391867" indent="-293900" algn="ctr">
              <a:buClr>
                <a:srgbClr val="000000"/>
              </a:buClr>
              <a:buSzPct val="45000"/>
              <a:buFont typeface="Wingdings" charset="2"/>
              <a:buChar char=""/>
            </a:pPr>
            <a:r>
              <a:rPr lang="en-CA" sz="2540" spc="-1" dirty="0">
                <a:solidFill>
                  <a:srgbClr val="000000"/>
                </a:solidFill>
                <a:uFill>
                  <a:solidFill>
                    <a:srgbClr val="FFFFFF"/>
                  </a:solidFill>
                </a:uFill>
                <a:latin typeface="Arial"/>
              </a:rPr>
              <a:t> </a:t>
            </a:r>
          </a:p>
          <a:p>
            <a:pPr marL="391867" indent="-293900" algn="ctr">
              <a:buClr>
                <a:srgbClr val="000000"/>
              </a:buClr>
              <a:buSzPct val="45000"/>
              <a:buFont typeface="Wingdings" charset="2"/>
              <a:buChar char=""/>
            </a:pPr>
            <a:endParaRPr lang="en-CA" sz="2540" spc="-1" dirty="0">
              <a:solidFill>
                <a:srgbClr val="000000"/>
              </a:solidFill>
              <a:uFill>
                <a:solidFill>
                  <a:srgbClr val="FFFFFF"/>
                </a:solidFill>
              </a:uFill>
              <a:latin typeface="Arial"/>
            </a:endParaRPr>
          </a:p>
          <a:p>
            <a:pPr marL="391867" indent="-293900" algn="ctr">
              <a:buClr>
                <a:srgbClr val="000000"/>
              </a:buClr>
              <a:buSzPct val="45000"/>
              <a:buFont typeface="Wingdings" charset="2"/>
              <a:buChar char=""/>
            </a:pPr>
            <a:endParaRPr lang="en-CA" sz="2540" spc="-1" dirty="0">
              <a:solidFill>
                <a:srgbClr val="000000"/>
              </a:solidFill>
              <a:uFill>
                <a:solidFill>
                  <a:srgbClr val="FFFFFF"/>
                </a:solidFill>
              </a:uFill>
              <a:latin typeface="Arial"/>
            </a:endParaRPr>
          </a:p>
          <a:p>
            <a:pPr marL="391867" indent="-293900" algn="ctr">
              <a:buClr>
                <a:srgbClr val="000000"/>
              </a:buClr>
              <a:buSzPct val="45000"/>
              <a:buFont typeface="Wingdings" charset="2"/>
              <a:buChar char=""/>
            </a:pPr>
            <a:endParaRPr lang="en-CA" sz="2540" spc="-1" dirty="0">
              <a:solidFill>
                <a:srgbClr val="000000"/>
              </a:solidFill>
              <a:uFill>
                <a:solidFill>
                  <a:srgbClr val="FFFFFF"/>
                </a:solidFill>
              </a:uFill>
              <a:latin typeface="Arial"/>
            </a:endParaRPr>
          </a:p>
          <a:p>
            <a:pPr marL="391867" indent="-293900" algn="ctr">
              <a:buClr>
                <a:srgbClr val="000000"/>
              </a:buClr>
              <a:buSzPct val="45000"/>
              <a:buFont typeface="Wingdings" charset="2"/>
              <a:buChar char=""/>
            </a:pPr>
            <a:endParaRPr lang="en-CA" sz="2540" spc="-1" dirty="0">
              <a:solidFill>
                <a:srgbClr val="000000"/>
              </a:solidFill>
              <a:uFill>
                <a:solidFill>
                  <a:srgbClr val="FFFFFF"/>
                </a:solidFill>
              </a:uFill>
              <a:latin typeface="Arial"/>
            </a:endParaRPr>
          </a:p>
          <a:p>
            <a:pPr marL="391867" indent="-293900" algn="ctr">
              <a:buClr>
                <a:srgbClr val="000000"/>
              </a:buClr>
              <a:buSzPct val="45000"/>
              <a:buFont typeface="Wingdings" charset="2"/>
              <a:buChar char=""/>
            </a:pPr>
            <a:endParaRPr lang="en-CA" sz="2540" spc="-1" dirty="0">
              <a:solidFill>
                <a:srgbClr val="000000"/>
              </a:solidFill>
              <a:uFill>
                <a:solidFill>
                  <a:srgbClr val="FFFFFF"/>
                </a:solidFill>
              </a:uFill>
              <a:latin typeface="Arial"/>
            </a:endParaRPr>
          </a:p>
          <a:p>
            <a:pPr marL="391867" indent="-293900" algn="ctr">
              <a:buClr>
                <a:srgbClr val="000000"/>
              </a:buClr>
              <a:buSzPct val="45000"/>
              <a:buFont typeface="Wingdings" charset="2"/>
              <a:buChar char=""/>
            </a:pPr>
            <a:r>
              <a:rPr lang="en-CA" sz="2540" spc="-1" dirty="0">
                <a:solidFill>
                  <a:srgbClr val="000000"/>
                </a:solidFill>
                <a:uFill>
                  <a:solidFill>
                    <a:srgbClr val="FFFFFF"/>
                  </a:solidFill>
                </a:uFill>
                <a:latin typeface="Arial"/>
              </a:rPr>
              <a:t>Stars are training data, circles are test data</a:t>
            </a:r>
          </a:p>
        </p:txBody>
      </p:sp>
      <p:pic>
        <p:nvPicPr>
          <p:cNvPr id="51" name="Picture 50"/>
          <p:cNvPicPr/>
          <p:nvPr/>
        </p:nvPicPr>
        <p:blipFill>
          <a:blip r:embed="rId3"/>
          <a:stretch/>
        </p:blipFill>
        <p:spPr>
          <a:xfrm>
            <a:off x="2089928" y="2482149"/>
            <a:ext cx="4767647" cy="3280207"/>
          </a:xfrm>
          <a:prstGeom prst="rect">
            <a:avLst/>
          </a:prstGeom>
          <a:ln>
            <a:noFill/>
          </a:ln>
        </p:spPr>
      </p:pic>
      <p:sp>
        <p:nvSpPr>
          <p:cNvPr id="5" name="Rectangle 52">
            <a:extLst>
              <a:ext uri="{FF2B5EF4-FFF2-40B4-BE49-F238E27FC236}">
                <a16:creationId xmlns:a16="http://schemas.microsoft.com/office/drawing/2014/main" id="{0171FFA8-5EE4-F649-881E-108742594E74}"/>
              </a:ext>
            </a:extLst>
          </p:cNvPr>
          <p:cNvSpPr>
            <a:spLocks noChangeArrowheads="1"/>
          </p:cNvSpPr>
          <p:nvPr/>
        </p:nvSpPr>
        <p:spPr bwMode="auto">
          <a:xfrm>
            <a:off x="0" y="5117"/>
            <a:ext cx="9144000" cy="985783"/>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CA" sz="3266" b="1" spc="-1" dirty="0">
                <a:solidFill>
                  <a:srgbClr val="000000"/>
                </a:solidFill>
                <a:uFill>
                  <a:solidFill>
                    <a:srgbClr val="FFFFFF"/>
                  </a:solidFill>
                </a:uFill>
                <a:latin typeface="Arial"/>
              </a:rPr>
              <a:t>Template guided UMAP
</a:t>
            </a:r>
            <a:r>
              <a:rPr lang="en-CA" sz="2540" b="1" spc="-1" dirty="0">
                <a:solidFill>
                  <a:srgbClr val="000000"/>
                </a:solidFill>
                <a:uFill>
                  <a:solidFill>
                    <a:srgbClr val="FFFFFF"/>
                  </a:solidFill>
                </a:uFill>
                <a:latin typeface="Arial"/>
              </a:rPr>
              <a:t>(Transforming data)</a:t>
            </a:r>
            <a:endParaRPr lang="en-CA" sz="3266" b="1" spc="-1" dirty="0">
              <a:solidFill>
                <a:srgbClr val="000000"/>
              </a:solidFill>
              <a:uFill>
                <a:solidFill>
                  <a:srgbClr val="FFFFFF"/>
                </a:solidFill>
              </a:uFill>
              <a:latin typeface="Arial"/>
            </a:endParaRPr>
          </a:p>
        </p:txBody>
      </p:sp>
      <p:sp>
        <p:nvSpPr>
          <p:cNvPr id="2" name="Rectangle 1">
            <a:extLst>
              <a:ext uri="{FF2B5EF4-FFF2-40B4-BE49-F238E27FC236}">
                <a16:creationId xmlns:a16="http://schemas.microsoft.com/office/drawing/2014/main" id="{D9BC35E2-234F-9348-8204-CA083943E6B3}"/>
              </a:ext>
            </a:extLst>
          </p:cNvPr>
          <p:cNvSpPr/>
          <p:nvPr/>
        </p:nvSpPr>
        <p:spPr>
          <a:xfrm>
            <a:off x="4186677" y="3952130"/>
            <a:ext cx="404037" cy="3189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96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a:extLst>
              <a:ext uri="{FF2B5EF4-FFF2-40B4-BE49-F238E27FC236}">
                <a16:creationId xmlns:a16="http://schemas.microsoft.com/office/drawing/2014/main" id="{479A7C30-E9C4-4241-AB64-316618C3A1A7}"/>
              </a:ext>
            </a:extLst>
          </p:cNvPr>
          <p:cNvSpPr>
            <a:spLocks noGrp="1"/>
          </p:cNvSpPr>
          <p:nvPr>
            <p:ph idx="1"/>
          </p:nvPr>
        </p:nvSpPr>
        <p:spPr>
          <a:xfrm>
            <a:off x="444500" y="1090613"/>
            <a:ext cx="8229600" cy="5472112"/>
          </a:xfrm>
        </p:spPr>
        <p:txBody>
          <a:bodyPr/>
          <a:lstStyle/>
          <a:p>
            <a:pPr marL="0" indent="0" eaLnBrk="1" hangingPunct="1">
              <a:buNone/>
            </a:pPr>
            <a:r>
              <a:rPr lang="en-US" altLang="en-US" dirty="0">
                <a:ea typeface="ＭＳ Ｐゴシック" panose="020B0600070205080204" pitchFamily="34" charset="-128"/>
              </a:rPr>
              <a:t>The 2 most important capabilities have been</a:t>
            </a:r>
          </a:p>
          <a:p>
            <a:pPr marL="514350" indent="-514350" eaLnBrk="1" hangingPunct="1">
              <a:buFont typeface="Calibri" panose="020F0502020204030204" pitchFamily="34" charset="0"/>
              <a:buAutoNum type="arabicPeriod"/>
            </a:pPr>
            <a:r>
              <a:rPr lang="en-US" altLang="en-US" dirty="0">
                <a:ea typeface="ＭＳ Ｐゴシック" panose="020B0600070205080204" pitchFamily="34" charset="-128"/>
              </a:rPr>
              <a:t>Exhaustive Projection Pursuit </a:t>
            </a:r>
            <a:r>
              <a:rPr lang="en-US" altLang="en-US" dirty="0">
                <a:solidFill>
                  <a:schemeClr val="tx2">
                    <a:lumMod val="75000"/>
                  </a:schemeClr>
                </a:solidFill>
                <a:ea typeface="ＭＳ Ｐゴシック" panose="020B0600070205080204" pitchFamily="34" charset="-128"/>
              </a:rPr>
              <a:t>(</a:t>
            </a:r>
            <a:r>
              <a:rPr lang="en-US" altLang="en-US" dirty="0">
                <a:solidFill>
                  <a:schemeClr val="tx2">
                    <a:lumMod val="60000"/>
                    <a:lumOff val="40000"/>
                  </a:schemeClr>
                </a:solidFill>
                <a:ea typeface="ＭＳ Ｐゴシック" panose="020B0600070205080204" pitchFamily="34" charset="-128"/>
              </a:rPr>
              <a:t>Epp</a:t>
            </a:r>
            <a:r>
              <a:rPr lang="en-US" altLang="en-US" dirty="0">
                <a:solidFill>
                  <a:schemeClr val="tx2">
                    <a:lumMod val="75000"/>
                  </a:schemeClr>
                </a:solidFill>
                <a:ea typeface="ＭＳ Ｐゴシック" panose="020B0600070205080204" pitchFamily="34" charset="-128"/>
              </a:rPr>
              <a:t>) </a:t>
            </a:r>
            <a:endParaRPr lang="en-US" altLang="en-US" sz="2400" dirty="0">
              <a:solidFill>
                <a:schemeClr val="tx2">
                  <a:lumMod val="75000"/>
                </a:schemeClr>
              </a:solidFill>
              <a:ea typeface="ＭＳ Ｐゴシック" panose="020B0600070205080204" pitchFamily="34" charset="-128"/>
            </a:endParaRPr>
          </a:p>
          <a:p>
            <a:pPr marL="914400" lvl="1" indent="-514350" eaLnBrk="1" hangingPunct="1">
              <a:buFont typeface="Calibri" panose="020F0502020204030204" pitchFamily="34" charset="0"/>
              <a:buAutoNum type="arabicPeriod"/>
            </a:pPr>
            <a:r>
              <a:rPr lang="en-US" altLang="en-US" dirty="0">
                <a:ea typeface="ＭＳ Ｐゴシック" panose="020B0600070205080204" pitchFamily="34" charset="-128"/>
              </a:rPr>
              <a:t>Discovers subsets with no training/guidance … Epp assumes you know very little!</a:t>
            </a:r>
          </a:p>
          <a:p>
            <a:pPr marL="914400" lvl="1" indent="-514350" eaLnBrk="1" hangingPunct="1">
              <a:buFont typeface="Calibri" panose="020F0502020204030204" pitchFamily="34" charset="0"/>
              <a:buAutoNum type="arabicPeriod"/>
            </a:pPr>
            <a:r>
              <a:rPr lang="en-US" altLang="en-US" dirty="0">
                <a:ea typeface="ＭＳ Ｐゴシック" panose="020B0600070205080204" pitchFamily="34" charset="-128"/>
              </a:rPr>
              <a:t>Introduced in January 2018</a:t>
            </a:r>
          </a:p>
          <a:p>
            <a:pPr marL="514350" indent="-514350" eaLnBrk="1" hangingPunct="1">
              <a:buFont typeface="Calibri" panose="020F0502020204030204" pitchFamily="34" charset="0"/>
              <a:buAutoNum type="arabicPeriod"/>
            </a:pPr>
            <a:r>
              <a:rPr lang="en-US" altLang="en-US" dirty="0">
                <a:ea typeface="ＭＳ Ｐゴシック" panose="020B0600070205080204" pitchFamily="34" charset="-128"/>
              </a:rPr>
              <a:t>UMAP Supervised templates (</a:t>
            </a:r>
            <a:r>
              <a:rPr lang="en-US" altLang="en-US" dirty="0">
                <a:solidFill>
                  <a:schemeClr val="tx2">
                    <a:lumMod val="60000"/>
                    <a:lumOff val="40000"/>
                  </a:schemeClr>
                </a:solidFill>
                <a:ea typeface="ＭＳ Ｐゴシック" panose="020B0600070205080204" pitchFamily="34" charset="-128"/>
              </a:rPr>
              <a:t>UST</a:t>
            </a:r>
            <a:r>
              <a:rPr lang="en-US" altLang="en-US" dirty="0">
                <a:ea typeface="ＭＳ Ｐゴシック" panose="020B0600070205080204" pitchFamily="34" charset="-128"/>
              </a:rPr>
              <a:t>)</a:t>
            </a:r>
            <a:endParaRPr lang="en-US" altLang="en-US" sz="2800" dirty="0">
              <a:ea typeface="ＭＳ Ｐゴシック" panose="020B0600070205080204" pitchFamily="34" charset="-128"/>
            </a:endParaRPr>
          </a:p>
          <a:p>
            <a:pPr marL="914400" lvl="1" indent="-514350" eaLnBrk="1" hangingPunct="1">
              <a:buFont typeface="Calibri" panose="020F0502020204030204" pitchFamily="34" charset="0"/>
              <a:buAutoNum type="arabicPeriod"/>
            </a:pPr>
            <a:r>
              <a:rPr lang="en-US" altLang="en-US" dirty="0">
                <a:ea typeface="ＭＳ Ｐゴシック" panose="020B0600070205080204" pitchFamily="34" charset="-128"/>
              </a:rPr>
              <a:t>Applies/aligns subsets discovered in one sample to other samples… UST assumes you know </a:t>
            </a:r>
            <a:r>
              <a:rPr lang="en-US" altLang="en-US" dirty="0" err="1">
                <a:ea typeface="ＭＳ Ｐゴシック" panose="020B0600070205080204" pitchFamily="34" charset="-128"/>
              </a:rPr>
              <a:t>alot</a:t>
            </a:r>
            <a:r>
              <a:rPr lang="en-US" altLang="en-US" dirty="0">
                <a:ea typeface="ＭＳ Ｐゴシック" panose="020B0600070205080204" pitchFamily="34" charset="-128"/>
              </a:rPr>
              <a:t>!</a:t>
            </a:r>
          </a:p>
          <a:p>
            <a:pPr marL="914400" lvl="1" indent="-514350" eaLnBrk="1" hangingPunct="1">
              <a:buFont typeface="Calibri" panose="020F0502020204030204" pitchFamily="34" charset="0"/>
              <a:buAutoNum type="arabicPeriod"/>
            </a:pPr>
            <a:r>
              <a:rPr lang="en-US" altLang="en-US" dirty="0">
                <a:ea typeface="ＭＳ Ｐゴシック" panose="020B0600070205080204" pitchFamily="34" charset="-128"/>
              </a:rPr>
              <a:t>Introduced in September 2019</a:t>
            </a:r>
          </a:p>
          <a:p>
            <a:pPr lvl="1" eaLnBrk="1" hangingPunct="1"/>
            <a:endParaRPr lang="en-US" altLang="en-US" sz="3200" dirty="0">
              <a:ea typeface="ＭＳ Ｐゴシック" panose="020B0600070205080204" pitchFamily="34" charset="-128"/>
            </a:endParaRPr>
          </a:p>
        </p:txBody>
      </p:sp>
      <p:sp>
        <p:nvSpPr>
          <p:cNvPr id="4" name="Rectangle 52">
            <a:extLst>
              <a:ext uri="{FF2B5EF4-FFF2-40B4-BE49-F238E27FC236}">
                <a16:creationId xmlns:a16="http://schemas.microsoft.com/office/drawing/2014/main" id="{03C0A714-FCD1-8D46-B614-95F060C775F3}"/>
              </a:ext>
            </a:extLst>
          </p:cNvPr>
          <p:cNvSpPr>
            <a:spLocks noChangeArrowheads="1"/>
          </p:cNvSpPr>
          <p:nvPr/>
        </p:nvSpPr>
        <p:spPr bwMode="auto">
          <a:xfrm>
            <a:off x="0" y="0"/>
            <a:ext cx="9144000" cy="1077218"/>
          </a:xfrm>
          <a:prstGeom prst="rect">
            <a:avLst/>
          </a:prstGeom>
          <a:solidFill>
            <a:schemeClr val="tx2">
              <a:lumMod val="60000"/>
              <a:lumOff val="40000"/>
              <a:alpha val="47000"/>
            </a:schemeClr>
          </a:solidFill>
          <a:ln>
            <a:noFill/>
          </a:ln>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200" dirty="0">
                <a:cs typeface="Calibri" panose="020F0502020204030204" pitchFamily="34" charset="0"/>
              </a:rPr>
              <a:t>Since 2018 AutoGate has been acquiring </a:t>
            </a:r>
            <a:br>
              <a:rPr lang="en-US" altLang="en-US" sz="3200" dirty="0">
                <a:cs typeface="Calibri" panose="020F0502020204030204" pitchFamily="34" charset="0"/>
              </a:rPr>
            </a:br>
            <a:r>
              <a:rPr lang="en-US" altLang="en-US" sz="3200" dirty="0">
                <a:cs typeface="Calibri" panose="020F0502020204030204" pitchFamily="34" charset="0"/>
              </a:rPr>
              <a:t>fully automatic HiD analysis capabilities</a:t>
            </a:r>
            <a:endParaRPr lang="en-US" altLang="en-US" sz="3200" b="1" dirty="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2"/>
          <p:cNvSpPr txBox="1"/>
          <p:nvPr/>
        </p:nvSpPr>
        <p:spPr>
          <a:xfrm>
            <a:off x="457619" y="943581"/>
            <a:ext cx="8228763" cy="3977067"/>
          </a:xfrm>
          <a:prstGeom prst="rect">
            <a:avLst/>
          </a:prstGeom>
          <a:noFill/>
          <a:ln>
            <a:noFill/>
          </a:ln>
        </p:spPr>
        <p:txBody>
          <a:bodyPr lIns="0" tIns="0" rIns="0" bIns="0"/>
          <a:lstStyle/>
          <a:p>
            <a:pPr marL="391867" indent="-293900">
              <a:buClr>
                <a:srgbClr val="000000"/>
              </a:buClr>
              <a:buSzPct val="45000"/>
              <a:buFont typeface="Wingdings" charset="2"/>
              <a:buChar char=""/>
            </a:pPr>
            <a:r>
              <a:rPr lang="en-CA" sz="2540" spc="-1" dirty="0">
                <a:solidFill>
                  <a:srgbClr val="000000"/>
                </a:solidFill>
                <a:uFill>
                  <a:solidFill>
                    <a:srgbClr val="FFFFFF"/>
                  </a:solidFill>
                </a:uFill>
                <a:latin typeface="Arial"/>
              </a:rPr>
              <a:t>The pre-established training embedding helps transform the new data into 2-D</a:t>
            </a:r>
          </a:p>
          <a:p>
            <a:pPr marL="97967">
              <a:buClr>
                <a:srgbClr val="000000"/>
              </a:buClr>
              <a:buSzPct val="45000"/>
            </a:pPr>
            <a:endParaRPr lang="en-CA" sz="2540" spc="-1" dirty="0">
              <a:solidFill>
                <a:srgbClr val="000000"/>
              </a:solidFill>
              <a:uFill>
                <a:solidFill>
                  <a:srgbClr val="FFFFFF"/>
                </a:solidFill>
              </a:uFill>
              <a:latin typeface="Arial"/>
            </a:endParaRPr>
          </a:p>
          <a:p>
            <a:pPr marL="391867" indent="-293900">
              <a:buClr>
                <a:srgbClr val="000000"/>
              </a:buClr>
              <a:buSzPct val="45000"/>
              <a:buFont typeface="Wingdings" charset="2"/>
              <a:buChar char=""/>
            </a:pPr>
            <a:r>
              <a:rPr lang="en-CA" sz="2540" spc="-1" dirty="0">
                <a:solidFill>
                  <a:srgbClr val="000000"/>
                </a:solidFill>
                <a:uFill>
                  <a:solidFill>
                    <a:srgbClr val="FFFFFF"/>
                  </a:solidFill>
                </a:uFill>
                <a:latin typeface="Arial"/>
              </a:rPr>
              <a:t>Optimization only pushes &amp; pulls new test data</a:t>
            </a:r>
          </a:p>
        </p:txBody>
      </p:sp>
      <p:pic>
        <p:nvPicPr>
          <p:cNvPr id="54" name="Picture 53"/>
          <p:cNvPicPr/>
          <p:nvPr/>
        </p:nvPicPr>
        <p:blipFill>
          <a:blip r:embed="rId2"/>
          <a:stretch/>
        </p:blipFill>
        <p:spPr>
          <a:xfrm>
            <a:off x="3136198" y="3527113"/>
            <a:ext cx="4831651" cy="3069581"/>
          </a:xfrm>
          <a:prstGeom prst="rect">
            <a:avLst/>
          </a:prstGeom>
          <a:ln>
            <a:noFill/>
          </a:ln>
        </p:spPr>
      </p:pic>
      <p:sp>
        <p:nvSpPr>
          <p:cNvPr id="5" name="Rectangle 52">
            <a:extLst>
              <a:ext uri="{FF2B5EF4-FFF2-40B4-BE49-F238E27FC236}">
                <a16:creationId xmlns:a16="http://schemas.microsoft.com/office/drawing/2014/main" id="{1631F91A-E9A0-534B-BA7D-6813E1605CED}"/>
              </a:ext>
            </a:extLst>
          </p:cNvPr>
          <p:cNvSpPr>
            <a:spLocks noChangeArrowheads="1"/>
          </p:cNvSpPr>
          <p:nvPr/>
        </p:nvSpPr>
        <p:spPr bwMode="auto">
          <a:xfrm>
            <a:off x="0" y="0"/>
            <a:ext cx="9144000" cy="594906"/>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CA" sz="3200" b="1" spc="-1" dirty="0">
                <a:solidFill>
                  <a:srgbClr val="000000"/>
                </a:solidFill>
                <a:uFill>
                  <a:solidFill>
                    <a:srgbClr val="FFFFFF"/>
                  </a:solidFill>
                </a:uFill>
                <a:latin typeface="Arial"/>
              </a:rPr>
              <a:t>Template guided UMAP</a:t>
            </a:r>
          </a:p>
        </p:txBody>
      </p:sp>
    </p:spTree>
    <p:extLst>
      <p:ext uri="{BB962C8B-B14F-4D97-AF65-F5344CB8AC3E}">
        <p14:creationId xmlns:p14="http://schemas.microsoft.com/office/powerpoint/2010/main" val="6439299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105" y="767255"/>
            <a:ext cx="8362564" cy="5758089"/>
          </a:xfrm>
        </p:spPr>
        <p:txBody>
          <a:bodyPr>
            <a:normAutofit/>
          </a:bodyPr>
          <a:lstStyle/>
          <a:p>
            <a:pPr lvl="1"/>
            <a:endParaRPr lang="en-US" dirty="0"/>
          </a:p>
          <a:p>
            <a:endParaRPr lang="en-US" dirty="0"/>
          </a:p>
          <a:p>
            <a:pPr marL="457200" lvl="1" indent="0">
              <a:buNone/>
            </a:pPr>
            <a:endParaRPr lang="en-US" sz="2000" b="1" u="sng" dirty="0"/>
          </a:p>
          <a:p>
            <a:endParaRPr lang="en-US" sz="2400" dirty="0"/>
          </a:p>
          <a:p>
            <a:pPr marL="0" indent="0">
              <a:buNone/>
            </a:pPr>
            <a:endParaRPr lang="en-US" sz="2200" b="1" dirty="0">
              <a:solidFill>
                <a:srgbClr val="E46C0A"/>
              </a:solidFill>
            </a:endParaRPr>
          </a:p>
          <a:p>
            <a:pPr marL="457200" lvl="1" indent="0">
              <a:buNone/>
            </a:pPr>
            <a:endParaRPr lang="en-US" dirty="0"/>
          </a:p>
          <a:p>
            <a:pPr marL="457200" lvl="1" indent="0">
              <a:buNone/>
            </a:pPr>
            <a:endParaRPr lang="en-US" dirty="0"/>
          </a:p>
        </p:txBody>
      </p:sp>
      <p:sp>
        <p:nvSpPr>
          <p:cNvPr id="4" name="Rectangle 52"/>
          <p:cNvSpPr>
            <a:spLocks noChangeArrowheads="1"/>
          </p:cNvSpPr>
          <p:nvPr/>
        </p:nvSpPr>
        <p:spPr bwMode="auto">
          <a:xfrm>
            <a:off x="0" y="-64265"/>
            <a:ext cx="9144000" cy="584776"/>
          </a:xfrm>
          <a:prstGeom prst="rect">
            <a:avLst/>
          </a:prstGeom>
          <a:solidFill>
            <a:schemeClr val="tx2">
              <a:lumMod val="60000"/>
              <a:lumOff val="40000"/>
              <a:alpha val="47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rial" panose="020B0604020202020204" pitchFamily="34" charset="0"/>
                <a:cs typeface="Arial" panose="020B0604020202020204" pitchFamily="34" charset="0"/>
              </a:rPr>
              <a:t>Acknowledgements</a:t>
            </a:r>
          </a:p>
        </p:txBody>
      </p:sp>
      <p:sp>
        <p:nvSpPr>
          <p:cNvPr id="6" name="Rectangle 5">
            <a:extLst>
              <a:ext uri="{FF2B5EF4-FFF2-40B4-BE49-F238E27FC236}">
                <a16:creationId xmlns:a16="http://schemas.microsoft.com/office/drawing/2014/main" id="{44D9FCCD-7A89-CE43-981E-8669CB971AEA}"/>
              </a:ext>
            </a:extLst>
          </p:cNvPr>
          <p:cNvSpPr/>
          <p:nvPr/>
        </p:nvSpPr>
        <p:spPr>
          <a:xfrm>
            <a:off x="620110" y="858543"/>
            <a:ext cx="8078785" cy="6063198"/>
          </a:xfrm>
          <a:prstGeom prst="rect">
            <a:avLst/>
          </a:prstGeom>
        </p:spPr>
        <p:txBody>
          <a:bodyPr wrap="square">
            <a:spAutoFit/>
          </a:bodyPr>
          <a:lstStyle/>
          <a:p>
            <a:r>
              <a:rPr lang="en-US" sz="2000" i="1" u="sng" dirty="0"/>
              <a:t>Leonore Herzenberg </a:t>
            </a:r>
            <a:r>
              <a:rPr lang="en-US" dirty="0"/>
              <a:t>for tireless leadership in automating gating and improving flow cytometry analysis.</a:t>
            </a:r>
          </a:p>
          <a:p>
            <a:endParaRPr lang="en-US" sz="2000" dirty="0"/>
          </a:p>
          <a:p>
            <a:r>
              <a:rPr lang="en-US" sz="2000" i="1" u="sng" dirty="0"/>
              <a:t>Paul Raju, Justin </a:t>
            </a:r>
            <a:r>
              <a:rPr lang="en-US" sz="2000" i="1" u="sng" dirty="0" err="1"/>
              <a:t>Youngyunpipatkul</a:t>
            </a:r>
            <a:r>
              <a:rPr lang="en-US" sz="2000" i="1" u="sng" dirty="0"/>
              <a:t> and Sudhir </a:t>
            </a:r>
            <a:r>
              <a:rPr lang="en-US" sz="2000" i="1" u="sng" dirty="0" err="1"/>
              <a:t>Babji</a:t>
            </a:r>
            <a:r>
              <a:rPr lang="en-US" sz="2000" i="1" u="sng" dirty="0"/>
              <a:t> </a:t>
            </a:r>
            <a:r>
              <a:rPr lang="en-US" sz="2000" dirty="0"/>
              <a:t>for ongoing feedback and support for using AutoGate software.</a:t>
            </a:r>
          </a:p>
          <a:p>
            <a:endParaRPr lang="en-US" sz="2000" dirty="0"/>
          </a:p>
          <a:p>
            <a:r>
              <a:rPr lang="en-US" sz="2000" i="1" u="sng" dirty="0" err="1"/>
              <a:t>Eliver</a:t>
            </a:r>
            <a:r>
              <a:rPr lang="en-US" sz="2000" i="1" u="sng" dirty="0"/>
              <a:t> Ghosn</a:t>
            </a:r>
            <a:r>
              <a:rPr lang="en-US" sz="2000" u="sng" dirty="0"/>
              <a:t> </a:t>
            </a:r>
            <a:r>
              <a:rPr lang="en-US" sz="2000" dirty="0"/>
              <a:t>for the published data set used in this presentation</a:t>
            </a:r>
          </a:p>
          <a:p>
            <a:endParaRPr lang="en-US" sz="2000" dirty="0"/>
          </a:p>
          <a:p>
            <a:r>
              <a:rPr lang="en-US" sz="2000" dirty="0"/>
              <a:t>DBM</a:t>
            </a:r>
          </a:p>
          <a:p>
            <a:r>
              <a:rPr lang="en-US" sz="1400" b="1" dirty="0"/>
              <a:t>Automatic Clustering of Flow Cytometry Data with Density-Based Merging</a:t>
            </a:r>
            <a:endParaRPr lang="en-US" sz="1400" dirty="0"/>
          </a:p>
          <a:p>
            <a:r>
              <a:rPr lang="en-US" sz="1400" i="1" u="sng" dirty="0"/>
              <a:t>Guenther Walther, Noah Zimmerman</a:t>
            </a:r>
            <a:r>
              <a:rPr lang="en-US" sz="1400" i="1" dirty="0"/>
              <a:t>, Wayne Moore, David Parks, Stephen Meehan, Ilana Belitskaya, Jinhui Pan, and Leonore Herzenberg</a:t>
            </a:r>
            <a:endParaRPr lang="en-US" sz="1400" dirty="0"/>
          </a:p>
          <a:p>
            <a:endParaRPr lang="en-US" sz="2000" dirty="0"/>
          </a:p>
          <a:p>
            <a:r>
              <a:rPr lang="en-US" sz="2000" dirty="0"/>
              <a:t>QF Match</a:t>
            </a:r>
          </a:p>
          <a:p>
            <a:r>
              <a:rPr lang="en-US" sz="1400" b="1" dirty="0"/>
              <a:t>QFMatch: multidimensional flow and mass cytometry samples alignment</a:t>
            </a:r>
            <a:endParaRPr lang="en-US" sz="1400" dirty="0"/>
          </a:p>
          <a:p>
            <a:r>
              <a:rPr lang="en-US" sz="1400" i="1" u="sng" dirty="0"/>
              <a:t>Darya Y. Orlova</a:t>
            </a:r>
            <a:r>
              <a:rPr lang="en-US" sz="1400" i="1" dirty="0"/>
              <a:t>, Stephen Meehan, David Parks, Wayne A. Moore, Connor Meehan, Qian Zhao, Eliver E. B. Ghosen, Leonore A. Herzenberg &amp; Guenther Walther</a:t>
            </a:r>
            <a:endParaRPr lang="en-US" sz="1400" dirty="0"/>
          </a:p>
          <a:p>
            <a:r>
              <a:rPr lang="en-US" dirty="0"/>
              <a:t> </a:t>
            </a:r>
            <a:endParaRPr lang="en-US" sz="2000" dirty="0"/>
          </a:p>
          <a:p>
            <a:r>
              <a:rPr lang="en-US" sz="2000" dirty="0"/>
              <a:t>UST</a:t>
            </a:r>
          </a:p>
          <a:p>
            <a:pPr marL="285750" indent="-285750" algn="just">
              <a:buFont typeface="Arial" panose="020B0604020202020204" pitchFamily="34" charset="0"/>
              <a:buChar char="•"/>
            </a:pPr>
            <a:r>
              <a:rPr lang="en-US" sz="1600" dirty="0"/>
              <a:t>The UMAP algorithm is the invention of </a:t>
            </a:r>
            <a:r>
              <a:rPr lang="en-US" sz="1600" i="1" u="sng" dirty="0"/>
              <a:t>Leland McInnes, John Healy, and James Melville </a:t>
            </a:r>
            <a:r>
              <a:rPr lang="en-US" sz="1600" dirty="0"/>
              <a:t>at Tutte Institute for Mathematics and Computing</a:t>
            </a:r>
          </a:p>
        </p:txBody>
      </p:sp>
    </p:spTree>
    <p:extLst>
      <p:ext uri="{BB962C8B-B14F-4D97-AF65-F5344CB8AC3E}">
        <p14:creationId xmlns:p14="http://schemas.microsoft.com/office/powerpoint/2010/main" val="1898606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Box 4"/>
          <p:cNvSpPr txBox="1">
            <a:spLocks noChangeArrowheads="1"/>
          </p:cNvSpPr>
          <p:nvPr/>
        </p:nvSpPr>
        <p:spPr bwMode="auto">
          <a:xfrm>
            <a:off x="156729" y="304769"/>
            <a:ext cx="3992848"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type="none" w="lg" len="me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6000" dirty="0">
                <a:latin typeface="Monotype Corsiva" pitchFamily="66" charset="0"/>
              </a:rPr>
              <a:t>Thank You!</a:t>
            </a:r>
            <a:endParaRPr lang="ru-RU" sz="6000" dirty="0">
              <a:latin typeface="Monotype Corsiva" pitchFamily="66" charset="0"/>
            </a:endParaRPr>
          </a:p>
        </p:txBody>
      </p:sp>
      <p:sp>
        <p:nvSpPr>
          <p:cNvPr id="30730" name="Прямоугольник 3"/>
          <p:cNvSpPr>
            <a:spLocks noChangeArrowheads="1"/>
          </p:cNvSpPr>
          <p:nvPr/>
        </p:nvSpPr>
        <p:spPr bwMode="auto">
          <a:xfrm>
            <a:off x="3604437" y="4152574"/>
            <a:ext cx="5077550" cy="2954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b="1" dirty="0">
                <a:latin typeface="Times New Roman" pitchFamily="18" charset="0"/>
                <a:cs typeface="Times New Roman" pitchFamily="18" charset="0"/>
              </a:rPr>
              <a:t>Connor Meehan, </a:t>
            </a:r>
            <a:r>
              <a:rPr lang="en-US" b="1" dirty="0" err="1">
                <a:latin typeface="Times New Roman" pitchFamily="18" charset="0"/>
                <a:cs typeface="Times New Roman" pitchFamily="18" charset="0"/>
              </a:rPr>
              <a:t>connor.gw.meehan@gmail.com</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Stephen Meehan, </a:t>
            </a:r>
            <a:r>
              <a:rPr lang="en-US" b="1" dirty="0">
                <a:latin typeface="Times New Roman" pitchFamily="18" charset="0"/>
                <a:cs typeface="Times New Roman" pitchFamily="18" charset="0"/>
                <a:hlinkClick r:id="rId2"/>
              </a:rPr>
              <a:t>swmeehan@Stanford.edu</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Wayne Moore, </a:t>
            </a:r>
            <a:r>
              <a:rPr lang="en-US" b="1" dirty="0">
                <a:latin typeface="Times New Roman" pitchFamily="18" charset="0"/>
                <a:cs typeface="Times New Roman" pitchFamily="18" charset="0"/>
                <a:hlinkClick r:id="rId3"/>
              </a:rPr>
              <a:t>wmoore@Stanford.edu</a:t>
            </a:r>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r>
              <a:rPr lang="en-US" dirty="0">
                <a:latin typeface="Times New Roman" pitchFamily="18" charset="0"/>
                <a:cs typeface="Times New Roman" pitchFamily="18" charset="0"/>
              </a:rPr>
              <a:t>Herzenberg Lab</a:t>
            </a:r>
          </a:p>
          <a:p>
            <a:r>
              <a:rPr lang="en-US" dirty="0">
                <a:latin typeface="Times New Roman" pitchFamily="18" charset="0"/>
                <a:cs typeface="Times New Roman" pitchFamily="18" charset="0"/>
              </a:rPr>
              <a:t>Stanford University School of Medicine </a:t>
            </a:r>
          </a:p>
          <a:p>
            <a:r>
              <a:rPr lang="en-US" dirty="0">
                <a:latin typeface="Times New Roman" pitchFamily="18" charset="0"/>
                <a:cs typeface="Times New Roman" pitchFamily="18" charset="0"/>
              </a:rPr>
              <a:t>Genetics Department</a:t>
            </a:r>
          </a:p>
          <a:p>
            <a:r>
              <a:rPr lang="en-US" dirty="0">
                <a:latin typeface="Times New Roman" pitchFamily="18" charset="0"/>
                <a:cs typeface="Times New Roman" pitchFamily="18" charset="0"/>
              </a:rPr>
              <a:t>Beckman Center, Room B013</a:t>
            </a:r>
          </a:p>
          <a:p>
            <a:r>
              <a:rPr lang="en-US" dirty="0">
                <a:latin typeface="Times New Roman" pitchFamily="18" charset="0"/>
                <a:cs typeface="Times New Roman" pitchFamily="18" charset="0"/>
              </a:rPr>
              <a:t>279 Campus Drive, Stanford, CA 94305</a:t>
            </a:r>
          </a:p>
          <a:p>
            <a:endParaRPr lang="en-US" sz="2400" b="1" dirty="0">
              <a:latin typeface="Times New Roman" pitchFamily="18" charset="0"/>
              <a:cs typeface="Times New Roman" pitchFamily="18" charset="0"/>
            </a:endParaRPr>
          </a:p>
        </p:txBody>
      </p:sp>
      <p:pic>
        <p:nvPicPr>
          <p:cNvPr id="53" name="Picture 2" descr="http://medicine.stanford.edu/about/images/shield%20(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6729" y="4405325"/>
            <a:ext cx="2010715" cy="2010715"/>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8" descr="http://upload.wikimedia.org/wikipedia/commons/thumb/3/34/Stanford_University_seal.svg/210px-Stanford_University_seal.sv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8993" y="90488"/>
            <a:ext cx="1814512" cy="181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3">
            <a:extLst>
              <a:ext uri="{FF2B5EF4-FFF2-40B4-BE49-F238E27FC236}">
                <a16:creationId xmlns:a16="http://schemas.microsoft.com/office/drawing/2014/main" id="{138959F8-B4E3-474A-A360-BC5CCDC00EAF}"/>
              </a:ext>
            </a:extLst>
          </p:cNvPr>
          <p:cNvSpPr>
            <a:spLocks noChangeArrowheads="1"/>
          </p:cNvSpPr>
          <p:nvPr/>
        </p:nvSpPr>
        <p:spPr bwMode="auto">
          <a:xfrm>
            <a:off x="0" y="1905000"/>
            <a:ext cx="8786776"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0070C0"/>
                </a:solidFill>
                <a:latin typeface="Times New Roman" pitchFamily="18" charset="0"/>
                <a:cs typeface="Times New Roman" pitchFamily="18" charset="0"/>
              </a:rPr>
              <a:t>Download </a:t>
            </a:r>
          </a:p>
          <a:p>
            <a:pPr marL="342900" indent="-342900">
              <a:buFont typeface="Arial" panose="020B0604020202020204" pitchFamily="34" charset="0"/>
              <a:buChar char="•"/>
            </a:pPr>
            <a:r>
              <a:rPr lang="en-US" sz="2400" b="1" dirty="0">
                <a:solidFill>
                  <a:srgbClr val="0070C0"/>
                </a:solidFill>
                <a:latin typeface="Times New Roman" pitchFamily="18" charset="0"/>
                <a:cs typeface="Times New Roman" pitchFamily="18" charset="0"/>
              </a:rPr>
              <a:t>AutoGate at CytoGenie.org</a:t>
            </a:r>
            <a:endParaRPr lang="en-US" sz="2400" dirty="0">
              <a:solidFill>
                <a:srgbClr val="0070C0"/>
              </a:solidFill>
              <a:latin typeface="Times New Roman" pitchFamily="18" charset="0"/>
              <a:cs typeface="Times New Roman" pitchFamily="18" charset="0"/>
            </a:endParaRPr>
          </a:p>
          <a:p>
            <a:pPr marL="342900" indent="-342900">
              <a:buFont typeface="Arial" panose="020B0604020202020204" pitchFamily="34" charset="0"/>
              <a:buChar char="•"/>
            </a:pPr>
            <a:r>
              <a:rPr lang="en-US" sz="2400" b="1" dirty="0">
                <a:solidFill>
                  <a:srgbClr val="0070C0"/>
                </a:solidFill>
                <a:latin typeface="Times New Roman" pitchFamily="18" charset="0"/>
                <a:cs typeface="Times New Roman" pitchFamily="18" charset="0"/>
              </a:rPr>
              <a:t>UST source from MathWorks File Exchange</a:t>
            </a:r>
          </a:p>
          <a:p>
            <a:endParaRPr lang="en-US" sz="1400" u="sng" dirty="0">
              <a:solidFill>
                <a:srgbClr val="0432FF"/>
              </a:solidFill>
              <a:latin typeface="Times New Roman" pitchFamily="18" charset="0"/>
              <a:cs typeface="Times New Roman" pitchFamily="18" charset="0"/>
              <a:hlinkClick r:id="rId6"/>
            </a:endParaRPr>
          </a:p>
          <a:p>
            <a:r>
              <a:rPr lang="en-US" sz="1400" u="sng" dirty="0">
                <a:solidFill>
                  <a:srgbClr val="0432FF"/>
                </a:solidFill>
                <a:latin typeface="Times New Roman" pitchFamily="18" charset="0"/>
                <a:cs typeface="Times New Roman" pitchFamily="18" charset="0"/>
                <a:hlinkClick r:id="rId6"/>
              </a:rPr>
              <a:t>https://www.mathworks.com/matlabcentral/fileexchange/71902-uniform-manifold-approximation-and-projection-umap</a:t>
            </a:r>
            <a:endParaRPr lang="en-US" sz="1400" u="sng" dirty="0">
              <a:solidFill>
                <a:srgbClr val="0432FF"/>
              </a:solidFill>
              <a:latin typeface="Times New Roman" pitchFamily="18" charset="0"/>
              <a:cs typeface="Times New Roman" pitchFamily="18" charset="0"/>
            </a:endParaRPr>
          </a:p>
          <a:p>
            <a:r>
              <a:rPr lang="en-US" sz="1400" b="1" dirty="0">
                <a:solidFill>
                  <a:srgbClr val="0432FF"/>
                </a:solidFill>
                <a:latin typeface="Times New Roman" pitchFamily="18" charset="0"/>
                <a:cs typeface="Times New Roman" pitchFamily="18" charset="0"/>
              </a:rPr>
              <a:t>Or Google “UMAP MatLab”</a:t>
            </a:r>
          </a:p>
        </p:txBody>
      </p:sp>
    </p:spTree>
    <p:extLst>
      <p:ext uri="{BB962C8B-B14F-4D97-AF65-F5344CB8AC3E}">
        <p14:creationId xmlns:p14="http://schemas.microsoft.com/office/powerpoint/2010/main" val="358155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EDBBA3-9557-C84D-B232-7F227F3CDF19}"/>
              </a:ext>
            </a:extLst>
          </p:cNvPr>
          <p:cNvPicPr>
            <a:picLocks noChangeAspect="1"/>
          </p:cNvPicPr>
          <p:nvPr/>
        </p:nvPicPr>
        <p:blipFill rotWithShape="1">
          <a:blip r:embed="rId3"/>
          <a:srcRect b="33051"/>
          <a:stretch/>
        </p:blipFill>
        <p:spPr>
          <a:xfrm>
            <a:off x="379730" y="6030894"/>
            <a:ext cx="6108700" cy="501650"/>
          </a:xfrm>
          <a:prstGeom prst="rect">
            <a:avLst/>
          </a:prstGeom>
        </p:spPr>
      </p:pic>
      <p:pic>
        <p:nvPicPr>
          <p:cNvPr id="7" name="Picture 6">
            <a:extLst>
              <a:ext uri="{FF2B5EF4-FFF2-40B4-BE49-F238E27FC236}">
                <a16:creationId xmlns:a16="http://schemas.microsoft.com/office/drawing/2014/main" id="{6837DCF8-30AE-0846-A571-D95E1C62CB09}"/>
              </a:ext>
            </a:extLst>
          </p:cNvPr>
          <p:cNvPicPr>
            <a:picLocks noChangeAspect="1"/>
          </p:cNvPicPr>
          <p:nvPr/>
        </p:nvPicPr>
        <p:blipFill>
          <a:blip r:embed="rId4"/>
          <a:stretch>
            <a:fillRect/>
          </a:stretch>
        </p:blipFill>
        <p:spPr>
          <a:xfrm>
            <a:off x="367980" y="1145581"/>
            <a:ext cx="7085809" cy="4566837"/>
          </a:xfrm>
          <a:prstGeom prst="rect">
            <a:avLst/>
          </a:prstGeom>
        </p:spPr>
      </p:pic>
      <p:sp>
        <p:nvSpPr>
          <p:cNvPr id="9" name="TextBox 8">
            <a:extLst>
              <a:ext uri="{FF2B5EF4-FFF2-40B4-BE49-F238E27FC236}">
                <a16:creationId xmlns:a16="http://schemas.microsoft.com/office/drawing/2014/main" id="{638985E9-D6DE-F542-A1F1-AA2D48B29C69}"/>
              </a:ext>
            </a:extLst>
          </p:cNvPr>
          <p:cNvSpPr txBox="1"/>
          <p:nvPr/>
        </p:nvSpPr>
        <p:spPr>
          <a:xfrm>
            <a:off x="1960742" y="5292230"/>
            <a:ext cx="6913418" cy="1477328"/>
          </a:xfrm>
          <a:prstGeom prst="rect">
            <a:avLst/>
          </a:prstGeom>
          <a:blipFill>
            <a:blip r:embed="rId5"/>
            <a:tile tx="0" ty="0" sx="100000" sy="100000" flip="none" algn="tl"/>
          </a:blipFill>
        </p:spPr>
        <p:txBody>
          <a:bodyPr wrap="square" rtlCol="0">
            <a:spAutoFit/>
          </a:bodyPr>
          <a:lstStyle/>
          <a:p>
            <a:r>
              <a:rPr lang="en-US" dirty="0" err="1"/>
              <a:t>QFMatch</a:t>
            </a:r>
            <a:r>
              <a:rPr lang="en-US" dirty="0"/>
              <a:t> is a change quantification metric that is faster than our previously published “Earth Mover Distance” (EMD).</a:t>
            </a:r>
            <a:br>
              <a:rPr lang="en-US" dirty="0"/>
            </a:br>
            <a:endParaRPr lang="en-US" dirty="0"/>
          </a:p>
          <a:p>
            <a:r>
              <a:rPr lang="en-US" dirty="0"/>
              <a:t>EMD uses exhaustive </a:t>
            </a:r>
            <a:r>
              <a:rPr lang="en-US" u="sng" dirty="0"/>
              <a:t>mass and distance</a:t>
            </a:r>
            <a:r>
              <a:rPr lang="en-US" dirty="0"/>
              <a:t> evaluations to compare measurements for all relevant parameters for each subset.</a:t>
            </a:r>
          </a:p>
        </p:txBody>
      </p:sp>
      <p:sp>
        <p:nvSpPr>
          <p:cNvPr id="6" name="Rectangle 52">
            <a:extLst>
              <a:ext uri="{FF2B5EF4-FFF2-40B4-BE49-F238E27FC236}">
                <a16:creationId xmlns:a16="http://schemas.microsoft.com/office/drawing/2014/main" id="{49FFD0ED-7205-0E44-86E3-6E087C7A6579}"/>
              </a:ext>
            </a:extLst>
          </p:cNvPr>
          <p:cNvSpPr>
            <a:spLocks noChangeArrowheads="1"/>
          </p:cNvSpPr>
          <p:nvPr/>
        </p:nvSpPr>
        <p:spPr bwMode="auto">
          <a:xfrm>
            <a:off x="0" y="0"/>
            <a:ext cx="9144000" cy="584775"/>
          </a:xfrm>
          <a:prstGeom prst="rect">
            <a:avLst/>
          </a:prstGeom>
          <a:solidFill>
            <a:schemeClr val="tx2">
              <a:lumMod val="60000"/>
              <a:lumOff val="40000"/>
              <a:alpha val="47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rial" panose="020B0604020202020204" pitchFamily="34" charset="0"/>
                <a:cs typeface="Arial" panose="020B0604020202020204" pitchFamily="34" charset="0"/>
              </a:rPr>
              <a:t>What is our “dissimilarity score” based on?</a:t>
            </a:r>
          </a:p>
        </p:txBody>
      </p:sp>
      <p:pic>
        <p:nvPicPr>
          <p:cNvPr id="10" name="Picture 9">
            <a:extLst>
              <a:ext uri="{FF2B5EF4-FFF2-40B4-BE49-F238E27FC236}">
                <a16:creationId xmlns:a16="http://schemas.microsoft.com/office/drawing/2014/main" id="{A9DEC50A-B5EC-1648-94E9-DCC2A3A33BFC}"/>
              </a:ext>
            </a:extLst>
          </p:cNvPr>
          <p:cNvPicPr>
            <a:picLocks noChangeAspect="1"/>
          </p:cNvPicPr>
          <p:nvPr/>
        </p:nvPicPr>
        <p:blipFill>
          <a:blip r:embed="rId6"/>
          <a:stretch>
            <a:fillRect/>
          </a:stretch>
        </p:blipFill>
        <p:spPr>
          <a:xfrm>
            <a:off x="105889" y="676462"/>
            <a:ext cx="3924300" cy="406400"/>
          </a:xfrm>
          <a:prstGeom prst="rect">
            <a:avLst/>
          </a:prstGeom>
        </p:spPr>
      </p:pic>
    </p:spTree>
    <p:extLst>
      <p:ext uri="{BB962C8B-B14F-4D97-AF65-F5344CB8AC3E}">
        <p14:creationId xmlns:p14="http://schemas.microsoft.com/office/powerpoint/2010/main" val="155102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18EAF24-1289-5942-981D-AB99EBEDEC8F}"/>
              </a:ext>
            </a:extLst>
          </p:cNvPr>
          <p:cNvGraphicFramePr>
            <a:graphicFrameLocks noGrp="1"/>
          </p:cNvGraphicFramePr>
          <p:nvPr>
            <p:extLst>
              <p:ext uri="{D42A27DB-BD31-4B8C-83A1-F6EECF244321}">
                <p14:modId xmlns:p14="http://schemas.microsoft.com/office/powerpoint/2010/main" val="2150090136"/>
              </p:ext>
            </p:extLst>
          </p:nvPr>
        </p:nvGraphicFramePr>
        <p:xfrm>
          <a:off x="823913" y="2128838"/>
          <a:ext cx="7635875" cy="1263650"/>
        </p:xfrm>
        <a:graphic>
          <a:graphicData uri="http://schemas.openxmlformats.org/drawingml/2006/table">
            <a:tbl>
              <a:tblPr/>
              <a:tblGrid>
                <a:gridCol w="7635875">
                  <a:extLst>
                    <a:ext uri="{9D8B030D-6E8A-4147-A177-3AD203B41FA5}">
                      <a16:colId xmlns:a16="http://schemas.microsoft.com/office/drawing/2014/main" val="20000"/>
                    </a:ext>
                  </a:extLst>
                </a:gridCol>
              </a:tblGrid>
              <a:tr h="1263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rPr>
                        <a:t>Epp</a:t>
                      </a:r>
                      <a:endParaRPr lang="en-US" sz="3200" i="1" dirty="0">
                        <a:effectLst/>
                        <a:latin typeface="Andalus" pitchFamily="18" charset="-78"/>
                        <a:cs typeface="Andalus" pitchFamily="18" charset="-78"/>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5363" name="Picture 8" descr="http://upload.wikimedia.org/wikipedia/commons/thumb/3/34/Stanford_University_seal.svg/210px-Stanford_University_seal.svg.png">
            <a:extLst>
              <a:ext uri="{FF2B5EF4-FFF2-40B4-BE49-F238E27FC236}">
                <a16:creationId xmlns:a16="http://schemas.microsoft.com/office/drawing/2014/main" id="{DFAED683-BEA7-0846-A3E5-D8EC17D29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90488"/>
            <a:ext cx="1520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Прямоугольник 1">
            <a:extLst>
              <a:ext uri="{FF2B5EF4-FFF2-40B4-BE49-F238E27FC236}">
                <a16:creationId xmlns:a16="http://schemas.microsoft.com/office/drawing/2014/main" id="{486A4297-4B1E-8240-A229-7D0534D37291}"/>
              </a:ext>
            </a:extLst>
          </p:cNvPr>
          <p:cNvSpPr>
            <a:spLocks noChangeArrowheads="1"/>
          </p:cNvSpPr>
          <p:nvPr/>
        </p:nvSpPr>
        <p:spPr bwMode="auto">
          <a:xfrm>
            <a:off x="501650" y="3409950"/>
            <a:ext cx="828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dirty="0">
                <a:latin typeface="Arial" panose="020B0604020202020204" pitchFamily="34" charset="0"/>
                <a:cs typeface="Arial" panose="020B0604020202020204" pitchFamily="34" charset="0"/>
              </a:rPr>
              <a:t>Wayne Moore</a:t>
            </a:r>
            <a:endParaRPr lang="en-US" altLang="en-US" sz="2000" baseline="30000" dirty="0">
              <a:latin typeface="Arial" panose="020B0604020202020204" pitchFamily="34" charset="0"/>
              <a:cs typeface="Arial" panose="020B0604020202020204" pitchFamily="34" charset="0"/>
            </a:endParaRPr>
          </a:p>
        </p:txBody>
      </p:sp>
      <p:pic>
        <p:nvPicPr>
          <p:cNvPr id="15365" name="Picture 2" descr="http://medicine.stanford.edu/about/images/shield%20(3).jpg">
            <a:extLst>
              <a:ext uri="{FF2B5EF4-FFF2-40B4-BE49-F238E27FC236}">
                <a16:creationId xmlns:a16="http://schemas.microsoft.com/office/drawing/2014/main" id="{BAD52ED5-9975-0049-8549-5085C386B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87313"/>
            <a:ext cx="14874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246DE59-8214-4E4C-B501-A2E8FD927798}"/>
              </a:ext>
            </a:extLst>
          </p:cNvPr>
          <p:cNvPicPr>
            <a:picLocks noChangeAspect="1"/>
          </p:cNvPicPr>
          <p:nvPr/>
        </p:nvPicPr>
        <p:blipFill>
          <a:blip r:embed="rId5"/>
          <a:stretch>
            <a:fillRect/>
          </a:stretch>
        </p:blipFill>
        <p:spPr>
          <a:xfrm>
            <a:off x="5957251" y="4592188"/>
            <a:ext cx="3020062" cy="2033017"/>
          </a:xfrm>
          <a:prstGeom prst="rect">
            <a:avLst/>
          </a:prstGeom>
        </p:spPr>
      </p:pic>
    </p:spTree>
    <p:extLst>
      <p:ext uri="{BB962C8B-B14F-4D97-AF65-F5344CB8AC3E}">
        <p14:creationId xmlns:p14="http://schemas.microsoft.com/office/powerpoint/2010/main" val="298818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Exhaustive Projection Pursuit (EPP)</a:t>
            </a:r>
          </a:p>
        </p:txBody>
      </p:sp>
      <p:sp>
        <p:nvSpPr>
          <p:cNvPr id="4" name="Content Placeholder 3"/>
          <p:cNvSpPr>
            <a:spLocks noGrp="1"/>
          </p:cNvSpPr>
          <p:nvPr>
            <p:ph idx="1"/>
          </p:nvPr>
        </p:nvSpPr>
        <p:spPr/>
        <p:txBody>
          <a:bodyPr>
            <a:normAutofit fontScale="70000" lnSpcReduction="20000"/>
          </a:bodyPr>
          <a:lstStyle/>
          <a:p>
            <a:r>
              <a:rPr lang="en-US" dirty="0"/>
              <a:t>If there exists a projection on any pair of dimensions, in which the data can be cleanly split, that cannot be wrong and it divides the problem into two simpler parts.</a:t>
            </a:r>
          </a:p>
          <a:p>
            <a:r>
              <a:rPr lang="en-US" dirty="0"/>
              <a:t>Applied recursively, a divide and conquer strategy can be carried out to identify subpopulations until no further splits are available.</a:t>
            </a:r>
          </a:p>
          <a:p>
            <a:r>
              <a:rPr lang="en-US" dirty="0"/>
              <a:t>What would it take to perform this automatically?</a:t>
            </a:r>
          </a:p>
          <a:p>
            <a:pPr lvl="1"/>
            <a:r>
              <a:rPr lang="en-US" dirty="0"/>
              <a:t>Examine all two dimensional projections</a:t>
            </a:r>
          </a:p>
          <a:p>
            <a:pPr lvl="1"/>
            <a:r>
              <a:rPr lang="en-US" dirty="0"/>
              <a:t>Find all suitable candidate </a:t>
            </a:r>
            <a:r>
              <a:rPr lang="en-US" dirty="0" err="1"/>
              <a:t>separatricies</a:t>
            </a:r>
            <a:r>
              <a:rPr lang="en-US" dirty="0"/>
              <a:t>.</a:t>
            </a:r>
          </a:p>
          <a:p>
            <a:pPr lvl="1"/>
            <a:r>
              <a:rPr lang="en-US" dirty="0"/>
              <a:t>Compare them and choose the best one </a:t>
            </a:r>
          </a:p>
          <a:p>
            <a:pPr lvl="1"/>
            <a:r>
              <a:rPr lang="en-US" dirty="0"/>
              <a:t>Use it to divide the problem into two parts</a:t>
            </a:r>
          </a:p>
          <a:p>
            <a:pPr lvl="1"/>
            <a:r>
              <a:rPr lang="en-US" dirty="0"/>
              <a:t>Evaluate the significance of the terminal splits, i.e., one blob or two?</a:t>
            </a:r>
          </a:p>
          <a:p>
            <a:pPr lvl="1"/>
            <a:r>
              <a:rPr lang="en-US" dirty="0"/>
              <a:t>Present the results to the user in a comprehensible form.</a:t>
            </a:r>
          </a:p>
          <a:p>
            <a:endParaRPr lang="en-US" dirty="0"/>
          </a:p>
          <a:p>
            <a:pPr lvl="1"/>
            <a:endParaRPr lang="en-US" dirty="0"/>
          </a:p>
        </p:txBody>
      </p:sp>
    </p:spTree>
    <p:extLst>
      <p:ext uri="{BB962C8B-B14F-4D97-AF65-F5344CB8AC3E}">
        <p14:creationId xmlns:p14="http://schemas.microsoft.com/office/powerpoint/2010/main" val="219344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Modal Clustering and </a:t>
            </a:r>
            <a:br>
              <a:rPr lang="en-US" dirty="0"/>
            </a:br>
            <a:r>
              <a:rPr lang="en-US" dirty="0"/>
              <a:t>Assignment Of Background</a:t>
            </a:r>
          </a:p>
        </p:txBody>
      </p:sp>
      <p:pic>
        <p:nvPicPr>
          <p:cNvPr id="3" name="Picture 2"/>
          <p:cNvPicPr>
            <a:picLocks noChangeAspect="1"/>
          </p:cNvPicPr>
          <p:nvPr/>
        </p:nvPicPr>
        <p:blipFill rotWithShape="1">
          <a:blip r:embed="rId2"/>
          <a:srcRect l="8025" t="54815" r="42303" b="16181"/>
          <a:stretch/>
        </p:blipFill>
        <p:spPr>
          <a:xfrm>
            <a:off x="1868621" y="2518271"/>
            <a:ext cx="5406761" cy="3223260"/>
          </a:xfrm>
          <a:prstGeom prst="rect">
            <a:avLst/>
          </a:prstGeom>
          <a:noFill/>
          <a:ln>
            <a:noFill/>
          </a:ln>
        </p:spPr>
      </p:pic>
    </p:spTree>
    <p:extLst>
      <p:ext uri="{BB962C8B-B14F-4D97-AF65-F5344CB8AC3E}">
        <p14:creationId xmlns:p14="http://schemas.microsoft.com/office/powerpoint/2010/main" val="4729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pPr algn="ctr"/>
            <a:r>
              <a:rPr lang="en-US" dirty="0"/>
              <a:t>Exhaustive Projection Pursuit</a:t>
            </a:r>
            <a:br>
              <a:rPr lang="en-US" dirty="0"/>
            </a:br>
            <a:r>
              <a:rPr lang="en-US" dirty="0"/>
              <a:t>Rank By Classifier Error</a:t>
            </a:r>
          </a:p>
        </p:txBody>
      </p:sp>
      <p:cxnSp>
        <p:nvCxnSpPr>
          <p:cNvPr id="27" name="Straight Connector 26"/>
          <p:cNvCxnSpPr/>
          <p:nvPr/>
        </p:nvCxnSpPr>
        <p:spPr>
          <a:xfrm>
            <a:off x="5918887" y="4632239"/>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160052" y="2704585"/>
            <a:ext cx="4929551" cy="2343722"/>
            <a:chOff x="645058" y="2463112"/>
            <a:chExt cx="6572734" cy="3124963"/>
          </a:xfrm>
        </p:grpSpPr>
        <p:grpSp>
          <p:nvGrpSpPr>
            <p:cNvPr id="38" name="Group 37"/>
            <p:cNvGrpSpPr/>
            <p:nvPr/>
          </p:nvGrpSpPr>
          <p:grpSpPr>
            <a:xfrm>
              <a:off x="645058" y="2463112"/>
              <a:ext cx="3039008" cy="3124963"/>
              <a:chOff x="1279373" y="2479589"/>
              <a:chExt cx="3039008" cy="3124963"/>
            </a:xfrm>
          </p:grpSpPr>
          <p:sp>
            <p:nvSpPr>
              <p:cNvPr id="24" name="TextBox 23"/>
              <p:cNvSpPr txBox="1"/>
              <p:nvPr/>
            </p:nvSpPr>
            <p:spPr>
              <a:xfrm>
                <a:off x="1660473" y="2479589"/>
                <a:ext cx="2657908" cy="492443"/>
              </a:xfrm>
              <a:prstGeom prst="rect">
                <a:avLst/>
              </a:prstGeom>
              <a:noFill/>
            </p:spPr>
            <p:txBody>
              <a:bodyPr wrap="none" rtlCol="0">
                <a:spAutoFit/>
              </a:bodyPr>
              <a:lstStyle/>
              <a:p>
                <a:r>
                  <a:rPr lang="en-US" dirty="0"/>
                  <a:t>Population Mixture</a:t>
                </a:r>
              </a:p>
            </p:txBody>
          </p:sp>
          <p:pic>
            <p:nvPicPr>
              <p:cNvPr id="34" name="Picture 33"/>
              <p:cNvPicPr>
                <a:picLocks noChangeAspect="1"/>
              </p:cNvPicPr>
              <p:nvPr/>
            </p:nvPicPr>
            <p:blipFill>
              <a:blip r:embed="rId2"/>
              <a:stretch>
                <a:fillRect/>
              </a:stretch>
            </p:blipFill>
            <p:spPr>
              <a:xfrm>
                <a:off x="1279373" y="2848921"/>
                <a:ext cx="2755631" cy="2755631"/>
              </a:xfrm>
              <a:prstGeom prst="rect">
                <a:avLst/>
              </a:prstGeom>
            </p:spPr>
          </p:pic>
        </p:grpSp>
        <p:grpSp>
          <p:nvGrpSpPr>
            <p:cNvPr id="37" name="Group 36"/>
            <p:cNvGrpSpPr/>
            <p:nvPr/>
          </p:nvGrpSpPr>
          <p:grpSpPr>
            <a:xfrm>
              <a:off x="4321292" y="2463112"/>
              <a:ext cx="2896500" cy="3124963"/>
              <a:chOff x="4321292" y="2463112"/>
              <a:chExt cx="2896500" cy="3124963"/>
            </a:xfrm>
          </p:grpSpPr>
          <p:sp>
            <p:nvSpPr>
              <p:cNvPr id="25" name="TextBox 24"/>
              <p:cNvSpPr txBox="1"/>
              <p:nvPr/>
            </p:nvSpPr>
            <p:spPr>
              <a:xfrm>
                <a:off x="4787896" y="2463112"/>
                <a:ext cx="2429896" cy="492443"/>
              </a:xfrm>
              <a:prstGeom prst="rect">
                <a:avLst/>
              </a:prstGeom>
              <a:noFill/>
            </p:spPr>
            <p:txBody>
              <a:bodyPr wrap="none" rtlCol="0">
                <a:spAutoFit/>
              </a:bodyPr>
              <a:lstStyle/>
              <a:p>
                <a:r>
                  <a:rPr lang="en-US" dirty="0"/>
                  <a:t>Error Of Classifier</a:t>
                </a:r>
              </a:p>
            </p:txBody>
          </p:sp>
          <p:grpSp>
            <p:nvGrpSpPr>
              <p:cNvPr id="36" name="Group 35"/>
              <p:cNvGrpSpPr/>
              <p:nvPr/>
            </p:nvGrpSpPr>
            <p:grpSpPr>
              <a:xfrm>
                <a:off x="4321292" y="2832444"/>
                <a:ext cx="2755631" cy="2755631"/>
                <a:chOff x="4981794" y="2832444"/>
                <a:chExt cx="2755631" cy="2755631"/>
              </a:xfrm>
            </p:grpSpPr>
            <p:pic>
              <p:nvPicPr>
                <p:cNvPr id="33" name="Picture 32"/>
                <p:cNvPicPr>
                  <a:picLocks noChangeAspect="1"/>
                </p:cNvPicPr>
                <p:nvPr/>
              </p:nvPicPr>
              <p:blipFill>
                <a:blip r:embed="rId3"/>
                <a:stretch>
                  <a:fillRect/>
                </a:stretch>
              </p:blipFill>
              <p:spPr>
                <a:xfrm>
                  <a:off x="4981794" y="2832444"/>
                  <a:ext cx="2755631" cy="2755631"/>
                </a:xfrm>
                <a:prstGeom prst="rect">
                  <a:avLst/>
                </a:prstGeom>
              </p:spPr>
            </p:pic>
            <p:cxnSp>
              <p:nvCxnSpPr>
                <p:cNvPr id="29" name="Straight Connector 28"/>
                <p:cNvCxnSpPr/>
                <p:nvPr/>
              </p:nvCxnSpPr>
              <p:spPr>
                <a:xfrm>
                  <a:off x="6516130" y="2924433"/>
                  <a:ext cx="8237" cy="24191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63111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pPr algn="ctr"/>
            <a:r>
              <a:rPr lang="en-US" dirty="0"/>
              <a:t>Exhaustive Projection Pursuit</a:t>
            </a:r>
            <a:br>
              <a:rPr lang="en-US" dirty="0"/>
            </a:br>
            <a:r>
              <a:rPr lang="en-US" dirty="0"/>
              <a:t>Rank By Sort Reproducibility</a:t>
            </a:r>
          </a:p>
        </p:txBody>
      </p:sp>
      <p:cxnSp>
        <p:nvCxnSpPr>
          <p:cNvPr id="27" name="Straight Connector 26"/>
          <p:cNvCxnSpPr/>
          <p:nvPr/>
        </p:nvCxnSpPr>
        <p:spPr>
          <a:xfrm>
            <a:off x="5918887" y="4632239"/>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160052" y="2704585"/>
            <a:ext cx="2279256" cy="2343722"/>
            <a:chOff x="1356068" y="2463112"/>
            <a:chExt cx="3039008" cy="3124963"/>
          </a:xfrm>
        </p:grpSpPr>
        <p:sp>
          <p:nvSpPr>
            <p:cNvPr id="24" name="TextBox 23"/>
            <p:cNvSpPr txBox="1"/>
            <p:nvPr/>
          </p:nvSpPr>
          <p:spPr>
            <a:xfrm>
              <a:off x="1737168" y="2463112"/>
              <a:ext cx="2657908" cy="492443"/>
            </a:xfrm>
            <a:prstGeom prst="rect">
              <a:avLst/>
            </a:prstGeom>
            <a:noFill/>
          </p:spPr>
          <p:txBody>
            <a:bodyPr wrap="none" rtlCol="0">
              <a:spAutoFit/>
            </a:bodyPr>
            <a:lstStyle/>
            <a:p>
              <a:r>
                <a:rPr lang="en-US" dirty="0"/>
                <a:t>Population Mixture</a:t>
              </a:r>
            </a:p>
          </p:txBody>
        </p:sp>
        <p:pic>
          <p:nvPicPr>
            <p:cNvPr id="34" name="Picture 33"/>
            <p:cNvPicPr>
              <a:picLocks noChangeAspect="1"/>
            </p:cNvPicPr>
            <p:nvPr/>
          </p:nvPicPr>
          <p:blipFill>
            <a:blip r:embed="rId2"/>
            <a:stretch>
              <a:fillRect/>
            </a:stretch>
          </p:blipFill>
          <p:spPr>
            <a:xfrm>
              <a:off x="1356068" y="2832444"/>
              <a:ext cx="2755631" cy="2755631"/>
            </a:xfrm>
            <a:prstGeom prst="rect">
              <a:avLst/>
            </a:prstGeom>
          </p:spPr>
        </p:pic>
      </p:grpSp>
      <p:grpSp>
        <p:nvGrpSpPr>
          <p:cNvPr id="5" name="Group 4"/>
          <p:cNvGrpSpPr/>
          <p:nvPr/>
        </p:nvGrpSpPr>
        <p:grpSpPr>
          <a:xfrm>
            <a:off x="4922599" y="2704585"/>
            <a:ext cx="2066723" cy="2343722"/>
            <a:chOff x="4866465" y="2463112"/>
            <a:chExt cx="2755631" cy="3124963"/>
          </a:xfrm>
        </p:grpSpPr>
        <p:sp>
          <p:nvSpPr>
            <p:cNvPr id="25" name="TextBox 24"/>
            <p:cNvSpPr txBox="1"/>
            <p:nvPr/>
          </p:nvSpPr>
          <p:spPr>
            <a:xfrm>
              <a:off x="5498906" y="2463112"/>
              <a:ext cx="2082451" cy="492443"/>
            </a:xfrm>
            <a:prstGeom prst="rect">
              <a:avLst/>
            </a:prstGeom>
            <a:noFill/>
          </p:spPr>
          <p:txBody>
            <a:bodyPr wrap="none" rtlCol="0">
              <a:spAutoFit/>
            </a:bodyPr>
            <a:lstStyle/>
            <a:p>
              <a:r>
                <a:rPr lang="en-US" dirty="0"/>
                <a:t>Error Of Sorter</a:t>
              </a:r>
            </a:p>
          </p:txBody>
        </p:sp>
        <p:grpSp>
          <p:nvGrpSpPr>
            <p:cNvPr id="3" name="Group 2"/>
            <p:cNvGrpSpPr/>
            <p:nvPr/>
          </p:nvGrpSpPr>
          <p:grpSpPr>
            <a:xfrm>
              <a:off x="4866465" y="2832444"/>
              <a:ext cx="2755631" cy="2755631"/>
              <a:chOff x="4866465" y="2832444"/>
              <a:chExt cx="2755631" cy="2755631"/>
            </a:xfrm>
          </p:grpSpPr>
          <p:pic>
            <p:nvPicPr>
              <p:cNvPr id="2" name="Picture 1"/>
              <p:cNvPicPr>
                <a:picLocks noChangeAspect="1"/>
              </p:cNvPicPr>
              <p:nvPr/>
            </p:nvPicPr>
            <p:blipFill>
              <a:blip r:embed="rId3"/>
              <a:stretch>
                <a:fillRect/>
              </a:stretch>
            </p:blipFill>
            <p:spPr>
              <a:xfrm>
                <a:off x="4866465" y="2832444"/>
                <a:ext cx="2755631" cy="2755631"/>
              </a:xfrm>
              <a:prstGeom prst="rect">
                <a:avLst/>
              </a:prstGeom>
            </p:spPr>
          </p:pic>
          <p:cxnSp>
            <p:nvCxnSpPr>
              <p:cNvPr id="29" name="Straight Connector 28"/>
              <p:cNvCxnSpPr/>
              <p:nvPr/>
            </p:nvCxnSpPr>
            <p:spPr>
              <a:xfrm>
                <a:off x="6377167" y="2918289"/>
                <a:ext cx="8237" cy="241918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8" name="Picture 7"/>
          <p:cNvPicPr>
            <a:picLocks noChangeAspect="1"/>
          </p:cNvPicPr>
          <p:nvPr/>
        </p:nvPicPr>
        <p:blipFill>
          <a:blip r:embed="rId4"/>
          <a:stretch>
            <a:fillRect/>
          </a:stretch>
        </p:blipFill>
        <p:spPr>
          <a:xfrm>
            <a:off x="2160052" y="2981584"/>
            <a:ext cx="2066723" cy="2066723"/>
          </a:xfrm>
          <a:prstGeom prst="rect">
            <a:avLst/>
          </a:prstGeom>
        </p:spPr>
      </p:pic>
    </p:spTree>
    <p:extLst>
      <p:ext uri="{BB962C8B-B14F-4D97-AF65-F5344CB8AC3E}">
        <p14:creationId xmlns:p14="http://schemas.microsoft.com/office/powerpoint/2010/main" val="28112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29793</TotalTime>
  <Words>2197</Words>
  <Application>Microsoft Macintosh PowerPoint</Application>
  <PresentationFormat>On-screen Show (4:3)</PresentationFormat>
  <Paragraphs>297</Paragraphs>
  <Slides>43</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AdvOT24c3cae3.B</vt:lpstr>
      <vt:lpstr>AdvOT6c1def61.B</vt:lpstr>
      <vt:lpstr>Andalus</vt:lpstr>
      <vt:lpstr>Arial</vt:lpstr>
      <vt:lpstr>Calibri</vt:lpstr>
      <vt:lpstr>Cambria Math</vt:lpstr>
      <vt:lpstr>Courier</vt:lpstr>
      <vt:lpstr>Monotype Corsiva</vt:lpstr>
      <vt:lpstr>Times New Roman</vt:lpstr>
      <vt:lpstr>Wingdings</vt:lpstr>
      <vt:lpstr>Office Theme</vt:lpstr>
      <vt:lpstr>PowerPoint Presentation</vt:lpstr>
      <vt:lpstr>PowerPoint Presentation</vt:lpstr>
      <vt:lpstr>AutoGate’s 2014-2017 workflow illustrated</vt:lpstr>
      <vt:lpstr>PowerPoint Presentation</vt:lpstr>
      <vt:lpstr>PowerPoint Presentation</vt:lpstr>
      <vt:lpstr>Exhaustive Projection Pursuit (EPP)</vt:lpstr>
      <vt:lpstr>Modal Clustering and  Assignment Of Background</vt:lpstr>
      <vt:lpstr>Exhaustive Projection Pursuit Rank By Classifier Error</vt:lpstr>
      <vt:lpstr>Exhaustive Projection Pursuit Rank By Sort Reproducibility</vt:lpstr>
      <vt:lpstr>Exhaustive Projection Pursuit Minimize Weight Along Separatrix</vt:lpstr>
      <vt:lpstr>Exhaustive Projection Pursuit Three Or More Subpopulations</vt:lpstr>
      <vt:lpstr>Exhaustive Projection Pursuit Sepratrix Ranking for Balance</vt:lpstr>
      <vt:lpstr>Exhaustive Projection Pursuit Penalty for Imbalance</vt:lpstr>
      <vt:lpstr>Exhaustive Projection Pursuit Best Balance vs Best Separated</vt:lpstr>
      <vt:lpstr>Exhaustive Projection Pursuit End Stage Decisions</vt:lpstr>
      <vt:lpstr>Abnormal Populations Kullback-Leibler Divergence</vt:lpstr>
      <vt:lpstr>Abnormality High and Medium</vt:lpstr>
      <vt:lpstr>Abnormality Low and Very Low</vt:lpstr>
      <vt:lpstr>Abnormality Not sensitive to the number of events</vt:lpstr>
      <vt:lpstr>Abnormality CyToF data not normal at zero</vt:lpstr>
      <vt:lpstr>Conventional Analysis</vt:lpstr>
      <vt:lpstr>Exhaustive Projection Pursuit Phenogram (City Block Distance)</vt:lpstr>
      <vt:lpstr>Non B Cells Same reagents, Different gating</vt:lpstr>
      <vt:lpstr>B Cells CD5 used to distinguish B-1a from B-1b and B-2</vt:lpstr>
      <vt:lpstr>Novel Populations by EPP</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Meehan Meta Space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Meehan</dc:creator>
  <cp:lastModifiedBy>Stephen Walter Meehan</cp:lastModifiedBy>
  <cp:revision>398</cp:revision>
  <dcterms:created xsi:type="dcterms:W3CDTF">2017-12-11T08:01:50Z</dcterms:created>
  <dcterms:modified xsi:type="dcterms:W3CDTF">2020-02-14T21:32:41Z</dcterms:modified>
</cp:coreProperties>
</file>